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92" r:id="rId1"/>
  </p:sldMasterIdLst>
  <p:notesMasterIdLst>
    <p:notesMasterId r:id="rId4"/>
  </p:notesMasterIdLst>
  <p:sldIdLst>
    <p:sldId id="274" r:id="rId2"/>
    <p:sldId id="275" r:id="rId3"/>
  </p:sldIdLst>
  <p:sldSz cx="7775575" cy="109077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8" userDrawn="1">
          <p15:clr>
            <a:srgbClr val="A4A3A4"/>
          </p15:clr>
        </p15:guide>
        <p15:guide id="2" pos="2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69E"/>
    <a:srgbClr val="4FA2BF"/>
    <a:srgbClr val="008E69"/>
    <a:srgbClr val="47AD93"/>
    <a:srgbClr val="00B485"/>
    <a:srgbClr val="09FFBF"/>
    <a:srgbClr val="CDFFFB"/>
    <a:srgbClr val="EFFFFE"/>
    <a:srgbClr val="B5E9DB"/>
    <a:srgbClr val="47C9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44" autoAdjust="0"/>
    <p:restoredTop sz="94660"/>
  </p:normalViewPr>
  <p:slideViewPr>
    <p:cSldViewPr snapToGrid="0">
      <p:cViewPr>
        <p:scale>
          <a:sx n="72" d="100"/>
          <a:sy n="72" d="100"/>
        </p:scale>
        <p:origin x="1184" y="-620"/>
      </p:cViewPr>
      <p:guideLst>
        <p:guide orient="horz" pos="3458"/>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3"/>
            <a:ext cx="3076362" cy="513507"/>
          </a:xfrm>
          <a:prstGeom prst="rect">
            <a:avLst/>
          </a:prstGeom>
        </p:spPr>
        <p:txBody>
          <a:bodyPr vert="horz" lIns="94770" tIns="47384" rIns="94770" bIns="47384" rtlCol="0"/>
          <a:lstStyle>
            <a:lvl1pPr algn="l">
              <a:defRPr sz="1100"/>
            </a:lvl1pPr>
          </a:lstStyle>
          <a:p>
            <a:endParaRPr kumimoji="1" lang="ja-JP" altLang="en-US"/>
          </a:p>
        </p:txBody>
      </p:sp>
      <p:sp>
        <p:nvSpPr>
          <p:cNvPr id="3" name="日付プレースホルダー 2"/>
          <p:cNvSpPr>
            <a:spLocks noGrp="1"/>
          </p:cNvSpPr>
          <p:nvPr>
            <p:ph type="dt" idx="1"/>
          </p:nvPr>
        </p:nvSpPr>
        <p:spPr>
          <a:xfrm>
            <a:off x="4021298" y="3"/>
            <a:ext cx="3076362" cy="513507"/>
          </a:xfrm>
          <a:prstGeom prst="rect">
            <a:avLst/>
          </a:prstGeom>
        </p:spPr>
        <p:txBody>
          <a:bodyPr vert="horz" lIns="94770" tIns="47384" rIns="94770" bIns="47384" rtlCol="0"/>
          <a:lstStyle>
            <a:lvl1pPr algn="r">
              <a:defRPr sz="1100"/>
            </a:lvl1pPr>
          </a:lstStyle>
          <a:p>
            <a:fld id="{70F99883-74AE-4A2C-81B7-5B86A08198C0}" type="datetimeFigureOut">
              <a:rPr kumimoji="1" lang="ja-JP" altLang="en-US" smtClean="0"/>
              <a:t>2023/5/29</a:t>
            </a:fld>
            <a:endParaRPr kumimoji="1" lang="ja-JP" altLang="en-US"/>
          </a:p>
        </p:txBody>
      </p:sp>
      <p:sp>
        <p:nvSpPr>
          <p:cNvPr id="4" name="スライド イメージ プレースホルダー 3"/>
          <p:cNvSpPr>
            <a:spLocks noGrp="1" noRot="1" noChangeAspect="1"/>
          </p:cNvSpPr>
          <p:nvPr>
            <p:ph type="sldImg" idx="2"/>
          </p:nvPr>
        </p:nvSpPr>
        <p:spPr>
          <a:xfrm>
            <a:off x="2317750" y="1277938"/>
            <a:ext cx="2463800" cy="3455987"/>
          </a:xfrm>
          <a:prstGeom prst="rect">
            <a:avLst/>
          </a:prstGeom>
          <a:noFill/>
          <a:ln w="12700">
            <a:solidFill>
              <a:prstClr val="black"/>
            </a:solidFill>
          </a:ln>
        </p:spPr>
        <p:txBody>
          <a:bodyPr vert="horz" lIns="94770" tIns="47384" rIns="94770" bIns="47384" rtlCol="0" anchor="ctr"/>
          <a:lstStyle/>
          <a:p>
            <a:endParaRPr lang="ja-JP" altLang="en-US"/>
          </a:p>
        </p:txBody>
      </p:sp>
      <p:sp>
        <p:nvSpPr>
          <p:cNvPr id="5" name="ノート プレースホルダー 4"/>
          <p:cNvSpPr>
            <a:spLocks noGrp="1"/>
          </p:cNvSpPr>
          <p:nvPr>
            <p:ph type="body" sz="quarter" idx="3"/>
          </p:nvPr>
        </p:nvSpPr>
        <p:spPr>
          <a:xfrm>
            <a:off x="709931" y="4925412"/>
            <a:ext cx="5679440" cy="4029878"/>
          </a:xfrm>
          <a:prstGeom prst="rect">
            <a:avLst/>
          </a:prstGeom>
        </p:spPr>
        <p:txBody>
          <a:bodyPr vert="horz" lIns="94770" tIns="47384" rIns="94770" bIns="4738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721109"/>
            <a:ext cx="3076362" cy="513506"/>
          </a:xfrm>
          <a:prstGeom prst="rect">
            <a:avLst/>
          </a:prstGeom>
        </p:spPr>
        <p:txBody>
          <a:bodyPr vert="horz" lIns="94770" tIns="47384" rIns="94770" bIns="47384"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4021298" y="9721109"/>
            <a:ext cx="3076362" cy="513506"/>
          </a:xfrm>
          <a:prstGeom prst="rect">
            <a:avLst/>
          </a:prstGeom>
        </p:spPr>
        <p:txBody>
          <a:bodyPr vert="horz" lIns="94770" tIns="47384" rIns="94770" bIns="47384"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26324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8751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0662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303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4833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59279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93567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53189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5/29/2023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0290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6738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09665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48A87A34-81AB-432B-8DAE-1953F412C126}" type="datetimeFigureOut">
              <a:rPr lang="en-US" smtClean="0"/>
              <a:pPr/>
              <a:t>5/29/2023</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27392922"/>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9826F73-0E03-290B-389A-B3DF07CEC373}"/>
              </a:ext>
            </a:extLst>
          </p:cNvPr>
          <p:cNvSpPr/>
          <p:nvPr/>
        </p:nvSpPr>
        <p:spPr>
          <a:xfrm>
            <a:off x="614458" y="3032818"/>
            <a:ext cx="4452742" cy="3407131"/>
          </a:xfrm>
          <a:prstGeom prst="rect">
            <a:avLst/>
          </a:prstGeom>
          <a:gradFill flip="none" rotWithShape="1">
            <a:gsLst>
              <a:gs pos="0">
                <a:srgbClr val="B5E9DB"/>
              </a:gs>
              <a:gs pos="52000">
                <a:srgbClr val="EFFFFE"/>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3" name="グループ化 42">
            <a:extLst>
              <a:ext uri="{FF2B5EF4-FFF2-40B4-BE49-F238E27FC236}">
                <a16:creationId xmlns:a16="http://schemas.microsoft.com/office/drawing/2014/main" id="{6E5A0561-14E5-48BF-92FD-4EA601F8D952}"/>
              </a:ext>
            </a:extLst>
          </p:cNvPr>
          <p:cNvGrpSpPr/>
          <p:nvPr/>
        </p:nvGrpSpPr>
        <p:grpSpPr>
          <a:xfrm>
            <a:off x="418762" y="10165009"/>
            <a:ext cx="7326334" cy="836740"/>
            <a:chOff x="478420" y="8454885"/>
            <a:chExt cx="7326334" cy="836740"/>
          </a:xfrm>
        </p:grpSpPr>
        <p:pic>
          <p:nvPicPr>
            <p:cNvPr id="37" name="図 36" descr="挿絵 が含まれている画像&#10;&#10;自動的に生成された説明">
              <a:extLst>
                <a:ext uri="{FF2B5EF4-FFF2-40B4-BE49-F238E27FC236}">
                  <a16:creationId xmlns:a16="http://schemas.microsoft.com/office/drawing/2014/main" id="{8001426A-2285-44B5-9E1B-BA582AA149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420" y="8454885"/>
              <a:ext cx="635547" cy="608776"/>
            </a:xfrm>
            <a:prstGeom prst="rect">
              <a:avLst/>
            </a:prstGeom>
          </p:spPr>
        </p:pic>
        <p:sp>
          <p:nvSpPr>
            <p:cNvPr id="16" name="テキスト ボックス 15">
              <a:extLst>
                <a:ext uri="{FF2B5EF4-FFF2-40B4-BE49-F238E27FC236}">
                  <a16:creationId xmlns:a16="http://schemas.microsoft.com/office/drawing/2014/main" id="{2092F53F-0347-4A03-BB90-0ADB50DDEDF1}"/>
                </a:ext>
              </a:extLst>
            </p:cNvPr>
            <p:cNvSpPr txBox="1"/>
            <p:nvPr/>
          </p:nvSpPr>
          <p:spPr>
            <a:xfrm>
              <a:off x="2960764" y="8676072"/>
              <a:ext cx="4843990" cy="615553"/>
            </a:xfrm>
            <a:prstGeom prst="rect">
              <a:avLst/>
            </a:prstGeom>
            <a:noFill/>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sng" strike="noStrike" kern="1200" cap="none" spc="0" normalizeH="0" baseline="0" noProof="0" dirty="0">
                  <a:ln>
                    <a:noFill/>
                  </a:ln>
                  <a:solidFill>
                    <a:srgbClr val="0066FF"/>
                  </a:solidFill>
                  <a:effectLst/>
                  <a:uLnTx/>
                  <a:uFillTx/>
                  <a:latin typeface="HG丸ｺﾞｼｯｸM-PRO" panose="020F0400000000000000" pitchFamily="50" charset="-128"/>
                  <a:ea typeface="HG丸ｺﾞｼｯｸM-PRO" panose="020F0400000000000000" pitchFamily="50" charset="-128"/>
                  <a:cs typeface="+mn-cs"/>
                </a:rPr>
                <a:t>https://mental-seminor.romu-trust.co.jp/</a:t>
              </a:r>
            </a:p>
            <a:p>
              <a:endParaRPr kumimoji="1" lang="ja-JP" altLang="en-US" dirty="0"/>
            </a:p>
          </p:txBody>
        </p:sp>
        <p:sp>
          <p:nvSpPr>
            <p:cNvPr id="120" name="テキスト ボックス 119">
              <a:extLst>
                <a:ext uri="{FF2B5EF4-FFF2-40B4-BE49-F238E27FC236}">
                  <a16:creationId xmlns:a16="http://schemas.microsoft.com/office/drawing/2014/main" id="{51B737A6-50A6-466E-A22E-160E14B07A12}"/>
                </a:ext>
              </a:extLst>
            </p:cNvPr>
            <p:cNvSpPr txBox="1"/>
            <p:nvPr/>
          </p:nvSpPr>
          <p:spPr>
            <a:xfrm>
              <a:off x="1113967" y="8733204"/>
              <a:ext cx="2681887" cy="261610"/>
            </a:xfrm>
            <a:prstGeom prst="rect">
              <a:avLst/>
            </a:prstGeom>
            <a:noFill/>
          </p:spPr>
          <p:txBody>
            <a:bodyPr wrap="square" rtlCol="0">
              <a:spAutoFit/>
            </a:bodyPr>
            <a:lstStyle/>
            <a:p>
              <a:r>
                <a:rPr kumimoji="1" lang="ja-JP" altLang="en-US" sz="1100" b="1" dirty="0">
                  <a:solidFill>
                    <a:srgbClr val="C00000"/>
                  </a:solidFill>
                  <a:latin typeface="HG丸ｺﾞｼｯｸM-PRO" panose="020F0400000000000000" pitchFamily="50" charset="-128"/>
                  <a:ea typeface="HG丸ｺﾞｼｯｸM-PRO" panose="020F0400000000000000" pitchFamily="50" charset="-128"/>
                </a:rPr>
                <a:t>公式</a:t>
              </a:r>
              <a:r>
                <a:rPr kumimoji="1" lang="en-US" altLang="ja-JP" sz="1100" b="1" dirty="0">
                  <a:solidFill>
                    <a:srgbClr val="C00000"/>
                  </a:solidFill>
                  <a:latin typeface="HG丸ｺﾞｼｯｸM-PRO" panose="020F0400000000000000" pitchFamily="50" charset="-128"/>
                  <a:ea typeface="HG丸ｺﾞｼｯｸM-PRO" panose="020F0400000000000000" pitchFamily="50" charset="-128"/>
                </a:rPr>
                <a:t>WEB</a:t>
              </a:r>
              <a:r>
                <a:rPr kumimoji="1" lang="ja-JP" altLang="en-US" sz="1100" b="1" dirty="0">
                  <a:solidFill>
                    <a:srgbClr val="C00000"/>
                  </a:solidFill>
                  <a:latin typeface="HG丸ｺﾞｼｯｸM-PRO" panose="020F0400000000000000" pitchFamily="50" charset="-128"/>
                  <a:ea typeface="HG丸ｺﾞｼｯｸM-PRO" panose="020F0400000000000000" pitchFamily="50" charset="-128"/>
                </a:rPr>
                <a:t>サイト・お申込み</a:t>
              </a:r>
            </a:p>
          </p:txBody>
        </p:sp>
        <p:cxnSp>
          <p:nvCxnSpPr>
            <p:cNvPr id="20" name="直線コネクタ 19">
              <a:extLst>
                <a:ext uri="{FF2B5EF4-FFF2-40B4-BE49-F238E27FC236}">
                  <a16:creationId xmlns:a16="http://schemas.microsoft.com/office/drawing/2014/main" id="{B2AE6450-67C9-485E-A5B7-0DDB41407F79}"/>
                </a:ext>
              </a:extLst>
            </p:cNvPr>
            <p:cNvCxnSpPr>
              <a:cxnSpLocks/>
            </p:cNvCxnSpPr>
            <p:nvPr/>
          </p:nvCxnSpPr>
          <p:spPr>
            <a:xfrm>
              <a:off x="1113967" y="8996803"/>
              <a:ext cx="6197923"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 name="Rectangle 6">
            <a:extLst>
              <a:ext uri="{FF2B5EF4-FFF2-40B4-BE49-F238E27FC236}">
                <a16:creationId xmlns:a16="http://schemas.microsoft.com/office/drawing/2014/main" id="{4DE2B23E-DCE9-432E-8773-B1EDB6F96976}"/>
              </a:ext>
            </a:extLst>
          </p:cNvPr>
          <p:cNvSpPr>
            <a:spLocks noChangeArrowheads="1"/>
          </p:cNvSpPr>
          <p:nvPr/>
        </p:nvSpPr>
        <p:spPr bwMode="auto">
          <a:xfrm>
            <a:off x="-167236" y="10801969"/>
            <a:ext cx="7978368" cy="114846"/>
          </a:xfrm>
          <a:prstGeom prst="rect">
            <a:avLst/>
          </a:prstGeom>
          <a:solidFill>
            <a:srgbClr val="00CC99"/>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4" name="Rectangle 5">
            <a:extLst>
              <a:ext uri="{FF2B5EF4-FFF2-40B4-BE49-F238E27FC236}">
                <a16:creationId xmlns:a16="http://schemas.microsoft.com/office/drawing/2014/main" id="{0DFE0B8C-D122-4CEC-939F-B6861532798C}"/>
              </a:ext>
            </a:extLst>
          </p:cNvPr>
          <p:cNvSpPr>
            <a:spLocks noChangeArrowheads="1"/>
          </p:cNvSpPr>
          <p:nvPr/>
        </p:nvSpPr>
        <p:spPr bwMode="auto">
          <a:xfrm>
            <a:off x="0" y="-14302"/>
            <a:ext cx="7825574" cy="1899585"/>
          </a:xfrm>
          <a:prstGeom prst="rect">
            <a:avLst/>
          </a:prstGeom>
          <a:solidFill>
            <a:srgbClr val="008E69"/>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6" name="Rectangle 682">
            <a:extLst>
              <a:ext uri="{FF2B5EF4-FFF2-40B4-BE49-F238E27FC236}">
                <a16:creationId xmlns:a16="http://schemas.microsoft.com/office/drawing/2014/main" id="{55B173B6-AF40-4276-8457-499CF134AE2A}"/>
              </a:ext>
            </a:extLst>
          </p:cNvPr>
          <p:cNvSpPr>
            <a:spLocks noChangeArrowheads="1"/>
          </p:cNvSpPr>
          <p:nvPr/>
        </p:nvSpPr>
        <p:spPr bwMode="auto">
          <a:xfrm>
            <a:off x="-167236" y="166101"/>
            <a:ext cx="8166714" cy="242456"/>
          </a:xfrm>
          <a:prstGeom prst="rect">
            <a:avLst/>
          </a:prstGeom>
          <a:solidFill>
            <a:srgbClr val="FFFF99"/>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7" name="TextBox 3">
            <a:extLst>
              <a:ext uri="{FF2B5EF4-FFF2-40B4-BE49-F238E27FC236}">
                <a16:creationId xmlns:a16="http://schemas.microsoft.com/office/drawing/2014/main" id="{C0206E0B-7A66-45C7-AC10-F636B7C47013}"/>
              </a:ext>
            </a:extLst>
          </p:cNvPr>
          <p:cNvSpPr txBox="1"/>
          <p:nvPr/>
        </p:nvSpPr>
        <p:spPr>
          <a:xfrm>
            <a:off x="-128096" y="125625"/>
            <a:ext cx="7604934" cy="307777"/>
          </a:xfrm>
          <a:prstGeom prst="rect">
            <a:avLst/>
          </a:prstGeom>
          <a:noFill/>
        </p:spPr>
        <p:txBody>
          <a:bodyPr wrap="square" rtlCol="0">
            <a:spAutoFit/>
          </a:bodyPr>
          <a:lstStyle/>
          <a:p>
            <a:pPr algn="ctr"/>
            <a:r>
              <a:rPr lang="ja-JP" altLang="en-US" sz="1400" b="1" dirty="0">
                <a:solidFill>
                  <a:schemeClr val="accent6">
                    <a:lumMod val="50000"/>
                  </a:schemeClr>
                </a:solidFill>
                <a:latin typeface="HG丸ｺﾞｼｯｸM-PRO" panose="020F0400000000000000" pitchFamily="50" charset="-128"/>
                <a:ea typeface="HG丸ｺﾞｼｯｸM-PRO" panose="020F0400000000000000" pitchFamily="50" charset="-128"/>
              </a:rPr>
              <a:t>合同会社労務トラスト 主催</a:t>
            </a:r>
            <a:endParaRPr lang="zh-CN" altLang="en-US" sz="1400" b="1" dirty="0">
              <a:solidFill>
                <a:schemeClr val="accent6">
                  <a:lumMod val="50000"/>
                </a:schemeClr>
              </a:solidFill>
              <a:latin typeface="HG丸ｺﾞｼｯｸM-PRO" panose="020F0400000000000000" pitchFamily="50" charset="-128"/>
              <a:ea typeface="HG丸ｺﾞｼｯｸM-PRO" panose="020F0400000000000000" pitchFamily="50" charset="-128"/>
            </a:endParaRPr>
          </a:p>
        </p:txBody>
      </p:sp>
      <p:sp>
        <p:nvSpPr>
          <p:cNvPr id="10" name="TextBox 44">
            <a:extLst>
              <a:ext uri="{FF2B5EF4-FFF2-40B4-BE49-F238E27FC236}">
                <a16:creationId xmlns:a16="http://schemas.microsoft.com/office/drawing/2014/main" id="{BAD612AB-02D7-4ACA-B5A7-DCCBD7CF607D}"/>
              </a:ext>
            </a:extLst>
          </p:cNvPr>
          <p:cNvSpPr txBox="1"/>
          <p:nvPr/>
        </p:nvSpPr>
        <p:spPr>
          <a:xfrm>
            <a:off x="548055" y="1468787"/>
            <a:ext cx="6729463" cy="276999"/>
          </a:xfrm>
          <a:prstGeom prst="rect">
            <a:avLst/>
          </a:prstGeom>
          <a:noFill/>
        </p:spPr>
        <p:txBody>
          <a:bodyPr wrap="square" rtlCol="0">
            <a:spAutoFit/>
          </a:bodyPr>
          <a:lstStyle/>
          <a:p>
            <a:r>
              <a:rPr lang="ja-JP" altLang="en-US" sz="1200" b="1" dirty="0">
                <a:solidFill>
                  <a:schemeClr val="bg1"/>
                </a:solidFill>
                <a:latin typeface="HG丸ｺﾞｼｯｸM-PRO" panose="020F0400000000000000" pitchFamily="50" charset="-128"/>
                <a:ea typeface="HG丸ｺﾞｼｯｸM-PRO" panose="020F0400000000000000" pitchFamily="50" charset="-128"/>
              </a:rPr>
              <a:t>＜</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2023</a:t>
            </a:r>
            <a:r>
              <a:rPr lang="zh-CN" altLang="en-US" sz="1200" b="1" dirty="0">
                <a:solidFill>
                  <a:schemeClr val="bg1"/>
                </a:solidFill>
                <a:latin typeface="HG丸ｺﾞｼｯｸM-PRO" panose="020F0400000000000000" pitchFamily="50" charset="-128"/>
                <a:ea typeface="HG丸ｺﾞｼｯｸM-PRO" panose="020F0400000000000000" pitchFamily="50" charset="-128"/>
              </a:rPr>
              <a:t>年</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5</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月より全</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11</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回＞　</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知識編</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 </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動画視聴 ・</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実践編</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 </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土曜日</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15</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00</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17</a:t>
            </a:r>
            <a:r>
              <a:rPr lang="ja-JP" altLang="en-US" sz="1200" b="1" dirty="0">
                <a:solidFill>
                  <a:schemeClr val="bg1"/>
                </a:solidFill>
                <a:latin typeface="HG丸ｺﾞｼｯｸM-PRO" panose="020F0400000000000000" pitchFamily="50" charset="-128"/>
                <a:ea typeface="HG丸ｺﾞｼｯｸM-PRO" panose="020F0400000000000000" pitchFamily="50" charset="-128"/>
              </a:rPr>
              <a:t>：</a:t>
            </a:r>
            <a:r>
              <a:rPr lang="en-US" altLang="ja-JP" sz="1200" b="1" dirty="0">
                <a:solidFill>
                  <a:schemeClr val="bg1"/>
                </a:solidFill>
                <a:latin typeface="HG丸ｺﾞｼｯｸM-PRO" panose="020F0400000000000000" pitchFamily="50" charset="-128"/>
                <a:ea typeface="HG丸ｺﾞｼｯｸM-PRO" panose="020F0400000000000000" pitchFamily="50" charset="-128"/>
              </a:rPr>
              <a:t>30</a:t>
            </a:r>
            <a:endParaRPr lang="zh-CN" altLang="en-US" sz="1200" b="1" dirty="0">
              <a:solidFill>
                <a:schemeClr val="bg1"/>
              </a:solidFill>
              <a:latin typeface="HG丸ｺﾞｼｯｸM-PRO" panose="020F0400000000000000" pitchFamily="50" charset="-128"/>
              <a:ea typeface="HG丸ｺﾞｼｯｸM-PRO" panose="020F0400000000000000" pitchFamily="50" charset="-128"/>
            </a:endParaRPr>
          </a:p>
        </p:txBody>
      </p:sp>
      <p:sp>
        <p:nvSpPr>
          <p:cNvPr id="11" name="TextBox 50">
            <a:extLst>
              <a:ext uri="{FF2B5EF4-FFF2-40B4-BE49-F238E27FC236}">
                <a16:creationId xmlns:a16="http://schemas.microsoft.com/office/drawing/2014/main" id="{DC9EF210-907B-40BF-A8DF-3FC29A3C7E70}"/>
              </a:ext>
            </a:extLst>
          </p:cNvPr>
          <p:cNvSpPr txBox="1"/>
          <p:nvPr/>
        </p:nvSpPr>
        <p:spPr>
          <a:xfrm>
            <a:off x="5626122" y="4866355"/>
            <a:ext cx="2600440" cy="461665"/>
          </a:xfrm>
          <a:prstGeom prst="rect">
            <a:avLst/>
          </a:prstGeom>
          <a:noFill/>
        </p:spPr>
        <p:txBody>
          <a:bodyPr wrap="square" rtlCol="0">
            <a:spAutoFit/>
          </a:bodyPr>
          <a:lstStyle/>
          <a:p>
            <a:r>
              <a:rPr lang="ja-JP" altLang="en-US" sz="1400" b="1" dirty="0">
                <a:latin typeface="HG丸ｺﾞｼｯｸM-PRO" panose="020F0400000000000000" pitchFamily="50" charset="-128"/>
                <a:ea typeface="HG丸ｺﾞｼｯｸM-PRO" panose="020F0400000000000000" pitchFamily="50" charset="-128"/>
              </a:rPr>
              <a:t>     </a:t>
            </a:r>
            <a:r>
              <a:rPr lang="ja-JP" altLang="en-US" sz="1200" b="1" dirty="0">
                <a:latin typeface="メイリオ" panose="020B0604030504040204" pitchFamily="50" charset="-128"/>
                <a:ea typeface="メイリオ" panose="020B0604030504040204" pitchFamily="50" charset="-128"/>
              </a:rPr>
              <a:t>近藤  雅子</a:t>
            </a:r>
            <a:endParaRPr lang="en-US" altLang="ja-JP" sz="1200" b="1"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（労務トラスト）</a:t>
            </a:r>
            <a:endParaRPr lang="zh-CN" altLang="en-US" sz="1000" b="1"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771AAC4E-A641-483B-BEB4-3986C835451C}"/>
              </a:ext>
            </a:extLst>
          </p:cNvPr>
          <p:cNvSpPr/>
          <p:nvPr/>
        </p:nvSpPr>
        <p:spPr>
          <a:xfrm>
            <a:off x="5188439" y="5327546"/>
            <a:ext cx="2570162" cy="722076"/>
          </a:xfrm>
          <a:prstGeom prst="rect">
            <a:avLst/>
          </a:prstGeom>
          <a:solidFill>
            <a:schemeClr val="bg1"/>
          </a:solidFill>
        </p:spPr>
        <p:txBody>
          <a:bodyPr wrap="square">
            <a:noAutofit/>
          </a:bodyPr>
          <a:lstStyle/>
          <a:p>
            <a:pPr lvl="0" algn="just" defTabSz="457200">
              <a:defRPr/>
            </a:pPr>
            <a:r>
              <a:rPr lang="ja-JP" altLang="en-US" sz="1050" kern="100" dirty="0">
                <a:solidFill>
                  <a:schemeClr val="accent5">
                    <a:lumMod val="50000"/>
                  </a:schemeClr>
                </a:solidFill>
                <a:latin typeface="Meiryo" charset="-128"/>
                <a:ea typeface="Meiryo" charset="-128"/>
                <a:cs typeface="Meiryo" charset="-128"/>
              </a:rPr>
              <a:t>　</a:t>
            </a:r>
            <a:r>
              <a:rPr lang="ja-JP" altLang="en-US" sz="1050" kern="100" dirty="0">
                <a:latin typeface="Meiryo" charset="-128"/>
                <a:ea typeface="Meiryo" charset="-128"/>
                <a:cs typeface="Meiryo" charset="-128"/>
              </a:rPr>
              <a:t>・</a:t>
            </a:r>
            <a:r>
              <a:rPr lang="ja-JP" altLang="en-US" sz="1000" kern="100" dirty="0">
                <a:latin typeface="Meiryo" charset="-128"/>
                <a:ea typeface="Meiryo" charset="-128"/>
                <a:cs typeface="Meiryo" charset="-128"/>
              </a:rPr>
              <a:t>臨床心理士／精神保健福祉士／</a:t>
            </a:r>
            <a:endParaRPr lang="en-US" altLang="ja-JP" sz="1000" kern="100" dirty="0">
              <a:latin typeface="Meiryo" charset="-128"/>
              <a:ea typeface="Meiryo" charset="-128"/>
              <a:cs typeface="Meiryo" charset="-128"/>
            </a:endParaRPr>
          </a:p>
          <a:p>
            <a:pPr lvl="0" algn="just" defTabSz="457200">
              <a:defRPr/>
            </a:pPr>
            <a:r>
              <a:rPr lang="ja-JP" altLang="en-US" sz="1000" kern="100" dirty="0">
                <a:latin typeface="Meiryo" charset="-128"/>
                <a:ea typeface="Meiryo" charset="-128"/>
                <a:cs typeface="Meiryo" charset="-128"/>
              </a:rPr>
              <a:t>　・公認心理師／</a:t>
            </a:r>
            <a:r>
              <a:rPr lang="en-US" altLang="ja-JP" sz="1000" kern="100" dirty="0">
                <a:latin typeface="Meiryo" charset="-128"/>
                <a:ea typeface="Meiryo" charset="-128"/>
                <a:cs typeface="Meiryo" charset="-128"/>
              </a:rPr>
              <a:t>CEAP</a:t>
            </a:r>
            <a:endParaRPr lang="ja-JP" altLang="ja-JP" sz="1000" dirty="0">
              <a:ea typeface="Meiryo" charset="-128"/>
              <a:cs typeface="Meiryo" charset="-128"/>
            </a:endParaRPr>
          </a:p>
          <a:p>
            <a:pPr>
              <a:spcAft>
                <a:spcPts val="0"/>
              </a:spcAft>
            </a:pPr>
            <a:r>
              <a:rPr lang="ja-JP" altLang="en-US" sz="500" kern="100" dirty="0">
                <a:ea typeface="Meiryo" charset="-128"/>
                <a:cs typeface="Meiryo" charset="-128"/>
              </a:rPr>
              <a:t>　　</a:t>
            </a:r>
            <a:r>
              <a:rPr lang="ja-JP" altLang="en-US" sz="1000" kern="100" dirty="0">
                <a:ea typeface="Meiryo" charset="-128"/>
                <a:cs typeface="Meiryo" charset="-128"/>
              </a:rPr>
              <a:t>・東京産業保健総合支援センター　</a:t>
            </a:r>
            <a:endParaRPr lang="en-US" altLang="ja-JP" sz="1000" kern="100" dirty="0">
              <a:ea typeface="Meiryo" charset="-128"/>
              <a:cs typeface="Meiryo" charset="-128"/>
            </a:endParaRPr>
          </a:p>
          <a:p>
            <a:pPr>
              <a:spcAft>
                <a:spcPts val="0"/>
              </a:spcAft>
            </a:pPr>
            <a:r>
              <a:rPr lang="ja-JP" altLang="en-US" sz="1000" kern="100" dirty="0">
                <a:ea typeface="Meiryo" charset="-128"/>
                <a:cs typeface="Meiryo" charset="-128"/>
              </a:rPr>
              <a:t>　　メンタルヘルス対策促進員　</a:t>
            </a:r>
            <a:br>
              <a:rPr lang="en-US" altLang="ja-JP" sz="1000" kern="100" dirty="0">
                <a:solidFill>
                  <a:schemeClr val="tx1">
                    <a:lumMod val="65000"/>
                    <a:lumOff val="35000"/>
                  </a:schemeClr>
                </a:solidFill>
                <a:cs typeface="Times New Roman" charset="0"/>
              </a:rPr>
            </a:br>
            <a:r>
              <a:rPr lang="en-US" altLang="ja-JP" sz="1000" kern="100" dirty="0">
                <a:solidFill>
                  <a:schemeClr val="tx1">
                    <a:lumMod val="65000"/>
                    <a:lumOff val="35000"/>
                  </a:schemeClr>
                </a:solidFill>
                <a:cs typeface="Times New Roman" charset="0"/>
              </a:rPr>
              <a:t> </a:t>
            </a:r>
          </a:p>
        </p:txBody>
      </p:sp>
      <p:sp>
        <p:nvSpPr>
          <p:cNvPr id="17" name="正方形/長方形 16">
            <a:extLst>
              <a:ext uri="{FF2B5EF4-FFF2-40B4-BE49-F238E27FC236}">
                <a16:creationId xmlns:a16="http://schemas.microsoft.com/office/drawing/2014/main" id="{62B078FC-E270-4F35-9852-E9F02AF28058}"/>
              </a:ext>
            </a:extLst>
          </p:cNvPr>
          <p:cNvSpPr/>
          <p:nvPr/>
        </p:nvSpPr>
        <p:spPr>
          <a:xfrm>
            <a:off x="41533" y="598100"/>
            <a:ext cx="7806945" cy="969496"/>
          </a:xfrm>
          <a:prstGeom prst="rect">
            <a:avLst/>
          </a:prstGeom>
          <a:noFill/>
        </p:spPr>
        <p:txBody>
          <a:bodyPr wrap="none" lIns="91440" tIns="45720" rIns="91440" bIns="45720">
            <a:spAutoFit/>
          </a:bodyPr>
          <a:lstStyle/>
          <a:p>
            <a:r>
              <a:rPr lang="ja-JP" altLang="en-US" b="1" spc="50" dirty="0">
                <a:ln w="9525" cmpd="sng">
                  <a:solidFill>
                    <a:schemeClr val="bg1"/>
                  </a:solidFill>
                  <a:prstDash val="solid"/>
                </a:ln>
                <a:solidFill>
                  <a:schemeClr val="bg1"/>
                </a:solidFill>
                <a:effectLst>
                  <a:glow rad="38100">
                    <a:schemeClr val="accent1">
                      <a:alpha val="40000"/>
                    </a:schemeClr>
                  </a:glow>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総合力を高める！</a:t>
            </a:r>
            <a:r>
              <a:rPr lang="en-US" altLang="ja-JP" b="1" spc="50" dirty="0">
                <a:ln w="9525" cmpd="sng">
                  <a:solidFill>
                    <a:schemeClr val="bg1"/>
                  </a:solidFill>
                  <a:prstDash val="solid"/>
                </a:ln>
                <a:solidFill>
                  <a:schemeClr val="bg1"/>
                </a:solidFill>
                <a:effectLst>
                  <a:glow rad="38100">
                    <a:schemeClr val="accent1">
                      <a:alpha val="40000"/>
                    </a:schemeClr>
                  </a:glow>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11</a:t>
            </a:r>
            <a:r>
              <a:rPr lang="ja-JP" altLang="en-US" b="1" spc="50" dirty="0">
                <a:ln w="9525" cmpd="sng">
                  <a:solidFill>
                    <a:schemeClr val="bg1"/>
                  </a:solidFill>
                  <a:prstDash val="solid"/>
                </a:ln>
                <a:solidFill>
                  <a:schemeClr val="bg1"/>
                </a:solidFill>
                <a:effectLst>
                  <a:glow rad="38100">
                    <a:schemeClr val="accent1">
                      <a:alpha val="40000"/>
                    </a:schemeClr>
                  </a:glow>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のステップ</a:t>
            </a:r>
            <a:endParaRPr lang="en-US" altLang="ja-JP" b="1" spc="50" dirty="0">
              <a:ln w="9525" cmpd="sng">
                <a:solidFill>
                  <a:schemeClr val="bg1"/>
                </a:solidFill>
                <a:prstDash val="solid"/>
              </a:ln>
              <a:solidFill>
                <a:schemeClr val="bg1"/>
              </a:solidFill>
              <a:effectLst>
                <a:glow rad="38100">
                  <a:schemeClr val="accent1">
                    <a:alpha val="40000"/>
                  </a:schemeClr>
                </a:glow>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endParaRPr>
          </a:p>
          <a:p>
            <a:pPr algn="ctr"/>
            <a:r>
              <a:rPr lang="ja-JP" altLang="en-US" sz="3900" b="1" spc="50" dirty="0">
                <a:ln w="9525" cmpd="sng">
                  <a:solidFill>
                    <a:schemeClr val="bg1"/>
                  </a:solidFill>
                  <a:prstDash val="solid"/>
                </a:ln>
                <a:solidFill>
                  <a:schemeClr val="bg1"/>
                </a:solidFill>
                <a:effectLst>
                  <a:glow rad="38100">
                    <a:schemeClr val="accent1">
                      <a:alpha val="40000"/>
                    </a:schemeClr>
                  </a:glow>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産業メンタルヘルス通年セミナー</a:t>
            </a:r>
            <a:endParaRPr lang="ja-JP" altLang="en-US" sz="3900" b="1" cap="none" spc="50" dirty="0">
              <a:ln w="9525" cmpd="sng">
                <a:solidFill>
                  <a:schemeClr val="accent1"/>
                </a:solidFill>
                <a:prstDash val="solid"/>
              </a:ln>
              <a:solidFill>
                <a:schemeClr val="bg1"/>
              </a:solidFill>
              <a:effectLst>
                <a:glow rad="38100">
                  <a:schemeClr val="accent1">
                    <a:alpha val="40000"/>
                  </a:schemeClr>
                </a:glow>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endParaRPr>
          </a:p>
        </p:txBody>
      </p:sp>
      <p:sp>
        <p:nvSpPr>
          <p:cNvPr id="18" name="楕円 17">
            <a:extLst>
              <a:ext uri="{FF2B5EF4-FFF2-40B4-BE49-F238E27FC236}">
                <a16:creationId xmlns:a16="http://schemas.microsoft.com/office/drawing/2014/main" id="{13BEFA59-837C-40C9-AB70-7DB7A7BC8776}"/>
              </a:ext>
            </a:extLst>
          </p:cNvPr>
          <p:cNvSpPr/>
          <p:nvPr/>
        </p:nvSpPr>
        <p:spPr>
          <a:xfrm>
            <a:off x="5592072" y="75669"/>
            <a:ext cx="2275569" cy="838510"/>
          </a:xfrm>
          <a:prstGeom prst="ellipse">
            <a:avLst/>
          </a:prstGeom>
          <a:solidFill>
            <a:srgbClr val="0066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500"/>
              </a:lnSpc>
            </a:pPr>
            <a:endParaRPr kumimoji="1" lang="en-US" altLang="ja-JP" sz="1500" b="1" dirty="0">
              <a:latin typeface="HG丸ｺﾞｼｯｸM-PRO" panose="020F0400000000000000" pitchFamily="50" charset="-128"/>
              <a:ea typeface="HG丸ｺﾞｼｯｸM-PRO" panose="020F0400000000000000" pitchFamily="50" charset="-128"/>
            </a:endParaRPr>
          </a:p>
        </p:txBody>
      </p:sp>
      <p:sp>
        <p:nvSpPr>
          <p:cNvPr id="25" name="テキスト ボックス 24">
            <a:extLst>
              <a:ext uri="{FF2B5EF4-FFF2-40B4-BE49-F238E27FC236}">
                <a16:creationId xmlns:a16="http://schemas.microsoft.com/office/drawing/2014/main" id="{C86BA9C0-50DE-40F6-9C31-3C6BFB85AD7A}"/>
              </a:ext>
            </a:extLst>
          </p:cNvPr>
          <p:cNvSpPr txBox="1"/>
          <p:nvPr/>
        </p:nvSpPr>
        <p:spPr>
          <a:xfrm>
            <a:off x="1262743" y="7669468"/>
            <a:ext cx="184731" cy="369332"/>
          </a:xfrm>
          <a:prstGeom prst="rect">
            <a:avLst/>
          </a:prstGeom>
          <a:noFill/>
        </p:spPr>
        <p:txBody>
          <a:bodyPr wrap="none" rtlCol="0">
            <a:spAutoFit/>
          </a:bodyPr>
          <a:lstStyle/>
          <a:p>
            <a:endParaRPr kumimoji="1" lang="ja-JP" altLang="en-US" dirty="0"/>
          </a:p>
        </p:txBody>
      </p:sp>
      <p:sp>
        <p:nvSpPr>
          <p:cNvPr id="35" name="テキスト ボックス 34">
            <a:extLst>
              <a:ext uri="{FF2B5EF4-FFF2-40B4-BE49-F238E27FC236}">
                <a16:creationId xmlns:a16="http://schemas.microsoft.com/office/drawing/2014/main" id="{AA9171B6-80D8-4062-AAD8-85D81BC4864B}"/>
              </a:ext>
            </a:extLst>
          </p:cNvPr>
          <p:cNvSpPr txBox="1"/>
          <p:nvPr/>
        </p:nvSpPr>
        <p:spPr>
          <a:xfrm>
            <a:off x="307252" y="2000953"/>
            <a:ext cx="7169586" cy="618883"/>
          </a:xfrm>
          <a:prstGeom prst="rect">
            <a:avLst/>
          </a:prstGeom>
          <a:noFill/>
        </p:spPr>
        <p:txBody>
          <a:bodyPr wrap="square" rtlCol="0">
            <a:noAutofit/>
          </a:bodyPr>
          <a:lstStyle/>
          <a:p>
            <a:r>
              <a:rPr lang="ja-JP" altLang="en-US" sz="1100" dirty="0">
                <a:latin typeface="HG丸ｺﾞｼｯｸM-PRO" panose="020F0400000000000000" pitchFamily="50" charset="-128"/>
                <a:ea typeface="HG丸ｺﾞｼｯｸM-PRO" panose="020F0400000000000000" pitchFamily="50" charset="-128"/>
              </a:rPr>
              <a:t>産業現場での臨床技術について体験を通じて理論と実践を学びます。分かりやすくていねいに解説したうえで、</a:t>
            </a:r>
            <a:endParaRPr lang="en-US" altLang="ja-JP" sz="1100" dirty="0">
              <a:latin typeface="HG丸ｺﾞｼｯｸM-PRO" panose="020F0400000000000000" pitchFamily="50" charset="-128"/>
              <a:ea typeface="HG丸ｺﾞｼｯｸM-PRO" panose="020F0400000000000000" pitchFamily="50" charset="-128"/>
            </a:endParaRPr>
          </a:p>
          <a:p>
            <a:r>
              <a:rPr lang="ja-JP" altLang="en-US" sz="1100" dirty="0">
                <a:latin typeface="HG丸ｺﾞｼｯｸM-PRO" panose="020F0400000000000000" pitchFamily="50" charset="-128"/>
                <a:ea typeface="HG丸ｺﾞｼｯｸM-PRO" panose="020F0400000000000000" pitchFamily="50" charset="-128"/>
              </a:rPr>
              <a:t>実践的な習得を目指した演習を行います。産業保健職のみならず、医療・教育・福祉・開業領域で、</a:t>
            </a:r>
            <a:endParaRPr lang="en-US" altLang="ja-JP" sz="1100" dirty="0">
              <a:latin typeface="HG丸ｺﾞｼｯｸM-PRO" panose="020F0400000000000000" pitchFamily="50" charset="-128"/>
              <a:ea typeface="HG丸ｺﾞｼｯｸM-PRO" panose="020F0400000000000000" pitchFamily="50" charset="-128"/>
            </a:endParaRPr>
          </a:p>
          <a:p>
            <a:r>
              <a:rPr lang="ja-JP" altLang="en-US" sz="1100" dirty="0">
                <a:latin typeface="HG丸ｺﾞｼｯｸM-PRO" panose="020F0400000000000000" pitchFamily="50" charset="-128"/>
                <a:ea typeface="HG丸ｺﾞｼｯｸM-PRO" panose="020F0400000000000000" pitchFamily="50" charset="-128"/>
              </a:rPr>
              <a:t>はたらく人の支援をしている相談援助職の方におススメです</a:t>
            </a:r>
            <a:r>
              <a:rPr lang="ja-JP" altLang="en-US" sz="1200" dirty="0">
                <a:latin typeface="HG丸ｺﾞｼｯｸM-PRO" panose="020F0400000000000000" pitchFamily="50" charset="-128"/>
                <a:ea typeface="HG丸ｺﾞｼｯｸM-PRO" panose="020F0400000000000000" pitchFamily="50" charset="-128"/>
              </a:rPr>
              <a:t>。</a:t>
            </a:r>
          </a:p>
          <a:p>
            <a:endParaRPr kumimoji="1" lang="ja-JP" altLang="en-US" dirty="0"/>
          </a:p>
        </p:txBody>
      </p:sp>
      <p:grpSp>
        <p:nvGrpSpPr>
          <p:cNvPr id="30" name="グループ化 29">
            <a:extLst>
              <a:ext uri="{FF2B5EF4-FFF2-40B4-BE49-F238E27FC236}">
                <a16:creationId xmlns:a16="http://schemas.microsoft.com/office/drawing/2014/main" id="{E165A082-3AC4-57D5-7E85-B0D355CF37BF}"/>
              </a:ext>
            </a:extLst>
          </p:cNvPr>
          <p:cNvGrpSpPr/>
          <p:nvPr/>
        </p:nvGrpSpPr>
        <p:grpSpPr>
          <a:xfrm>
            <a:off x="448190" y="7878671"/>
            <a:ext cx="3306552" cy="816257"/>
            <a:chOff x="269904" y="6775363"/>
            <a:chExt cx="3306552" cy="816257"/>
          </a:xfrm>
        </p:grpSpPr>
        <p:sp>
          <p:nvSpPr>
            <p:cNvPr id="23" name="テキスト ボックス 22">
              <a:extLst>
                <a:ext uri="{FF2B5EF4-FFF2-40B4-BE49-F238E27FC236}">
                  <a16:creationId xmlns:a16="http://schemas.microsoft.com/office/drawing/2014/main" id="{7D528198-2442-40A9-8204-B7D6E9021B8B}"/>
                </a:ext>
              </a:extLst>
            </p:cNvPr>
            <p:cNvSpPr txBox="1"/>
            <p:nvPr/>
          </p:nvSpPr>
          <p:spPr>
            <a:xfrm>
              <a:off x="325026" y="7070453"/>
              <a:ext cx="3251430" cy="521167"/>
            </a:xfrm>
            <a:prstGeom prst="rect">
              <a:avLst/>
            </a:prstGeom>
            <a:noFill/>
          </p:spPr>
          <p:txBody>
            <a:bodyPr wrap="square" rtlCol="0">
              <a:noAutofit/>
            </a:bodyPr>
            <a:lstStyle/>
            <a:p>
              <a:pPr>
                <a:lnSpc>
                  <a:spcPts val="1400"/>
                </a:lnSpc>
              </a:pPr>
              <a:r>
                <a:rPr lang="ja-JP" altLang="en-US" sz="1000" b="0" i="0" dirty="0">
                  <a:solidFill>
                    <a:srgbClr val="1D1C1D"/>
                  </a:solidFill>
                  <a:effectLst/>
                  <a:latin typeface="メイリオ" panose="020B0604030504040204" pitchFamily="50" charset="-128"/>
                  <a:ea typeface="メイリオ" panose="020B0604030504040204" pitchFamily="50" charset="-128"/>
                </a:rPr>
                <a:t>対人支援職（福祉</a:t>
              </a:r>
              <a:r>
                <a:rPr lang="en-US" altLang="ja-JP" sz="1000" b="0" i="0" dirty="0">
                  <a:solidFill>
                    <a:srgbClr val="1D1C1D"/>
                  </a:solidFill>
                  <a:effectLst/>
                  <a:latin typeface="メイリオ" panose="020B0604030504040204" pitchFamily="50" charset="-128"/>
                  <a:ea typeface="メイリオ" panose="020B0604030504040204" pitchFamily="50" charset="-128"/>
                </a:rPr>
                <a:t>/</a:t>
              </a:r>
              <a:r>
                <a:rPr lang="ja-JP" altLang="en-US" sz="1000" b="0" i="0" dirty="0">
                  <a:solidFill>
                    <a:srgbClr val="1D1C1D"/>
                  </a:solidFill>
                  <a:effectLst/>
                  <a:latin typeface="メイリオ" panose="020B0604030504040204" pitchFamily="50" charset="-128"/>
                  <a:ea typeface="メイリオ" panose="020B0604030504040204" pitchFamily="50" charset="-128"/>
                </a:rPr>
                <a:t>教育</a:t>
              </a:r>
              <a:r>
                <a:rPr lang="en-US" altLang="ja-JP" sz="1000" b="0" i="0" dirty="0">
                  <a:solidFill>
                    <a:srgbClr val="1D1C1D"/>
                  </a:solidFill>
                  <a:effectLst/>
                  <a:latin typeface="メイリオ" panose="020B0604030504040204" pitchFamily="50" charset="-128"/>
                  <a:ea typeface="メイリオ" panose="020B0604030504040204" pitchFamily="50" charset="-128"/>
                </a:rPr>
                <a:t>/</a:t>
              </a:r>
              <a:r>
                <a:rPr lang="ja-JP" altLang="en-US" sz="1000" b="0" i="0" dirty="0">
                  <a:solidFill>
                    <a:srgbClr val="1D1C1D"/>
                  </a:solidFill>
                  <a:effectLst/>
                  <a:latin typeface="メイリオ" panose="020B0604030504040204" pitchFamily="50" charset="-128"/>
                  <a:ea typeface="メイリオ" panose="020B0604030504040204" pitchFamily="50" charset="-128"/>
                </a:rPr>
                <a:t>心理等）や当該領域を学ぶ学生で守秘義務が守れる方</a:t>
              </a:r>
              <a:endParaRPr lang="en-US" altLang="ja-JP" sz="1000" dirty="0">
                <a:latin typeface="メイリオ" panose="020B0604030504040204" pitchFamily="50" charset="-128"/>
                <a:ea typeface="メイリオ" panose="020B0604030504040204" pitchFamily="50" charset="-128"/>
              </a:endParaRPr>
            </a:p>
            <a:p>
              <a:pPr>
                <a:lnSpc>
                  <a:spcPts val="1400"/>
                </a:lnSpc>
              </a:pPr>
              <a:r>
                <a:rPr lang="ja-JP" altLang="en-US" sz="1000" dirty="0">
                  <a:latin typeface="HG丸ｺﾞｼｯｸM-PRO" panose="020F0400000000000000" pitchFamily="50" charset="-128"/>
                  <a:ea typeface="HG丸ｺﾞｼｯｸM-PRO" panose="020F0400000000000000" pitchFamily="50" charset="-128"/>
                </a:rPr>
                <a:t>＊臨床心理士更新のためのポイントを申請予定。　</a:t>
              </a:r>
              <a:endParaRPr lang="en-US" altLang="ja-JP" sz="1000" dirty="0">
                <a:latin typeface="HG丸ｺﾞｼｯｸM-PRO" panose="020F0400000000000000" pitchFamily="50" charset="-128"/>
                <a:ea typeface="HG丸ｺﾞｼｯｸM-PRO" panose="020F0400000000000000" pitchFamily="50" charset="-128"/>
              </a:endParaRPr>
            </a:p>
            <a:p>
              <a:pPr>
                <a:lnSpc>
                  <a:spcPts val="1400"/>
                </a:lnSpc>
              </a:pPr>
              <a:endParaRPr lang="en-US" altLang="ja-JP" sz="1000" dirty="0">
                <a:solidFill>
                  <a:schemeClr val="bg2">
                    <a:lumMod val="25000"/>
                  </a:schemeClr>
                </a:solidFill>
                <a:latin typeface="+mn-ea"/>
              </a:endParaRPr>
            </a:p>
            <a:p>
              <a:endParaRPr kumimoji="1" lang="ja-JP" altLang="en-US" dirty="0"/>
            </a:p>
          </p:txBody>
        </p:sp>
        <p:grpSp>
          <p:nvGrpSpPr>
            <p:cNvPr id="69" name="グループ化 68">
              <a:extLst>
                <a:ext uri="{FF2B5EF4-FFF2-40B4-BE49-F238E27FC236}">
                  <a16:creationId xmlns:a16="http://schemas.microsoft.com/office/drawing/2014/main" id="{E9226A64-4777-4C04-8624-35401A527A59}"/>
                </a:ext>
              </a:extLst>
            </p:cNvPr>
            <p:cNvGrpSpPr/>
            <p:nvPr/>
          </p:nvGrpSpPr>
          <p:grpSpPr>
            <a:xfrm>
              <a:off x="269904" y="6775363"/>
              <a:ext cx="1663505" cy="276592"/>
              <a:chOff x="117423" y="3950727"/>
              <a:chExt cx="1663505" cy="276592"/>
            </a:xfrm>
          </p:grpSpPr>
          <p:grpSp>
            <p:nvGrpSpPr>
              <p:cNvPr id="65" name="グループ化 64">
                <a:extLst>
                  <a:ext uri="{FF2B5EF4-FFF2-40B4-BE49-F238E27FC236}">
                    <a16:creationId xmlns:a16="http://schemas.microsoft.com/office/drawing/2014/main" id="{56E358A2-D813-4210-B41A-02CB86B1DF35}"/>
                  </a:ext>
                </a:extLst>
              </p:cNvPr>
              <p:cNvGrpSpPr/>
              <p:nvPr/>
            </p:nvGrpSpPr>
            <p:grpSpPr>
              <a:xfrm>
                <a:off x="117423" y="4007937"/>
                <a:ext cx="1550237" cy="219382"/>
                <a:chOff x="1963350" y="4027457"/>
                <a:chExt cx="1550237" cy="219382"/>
              </a:xfrm>
            </p:grpSpPr>
            <p:sp>
              <p:nvSpPr>
                <p:cNvPr id="63" name="正方形/長方形 62">
                  <a:extLst>
                    <a:ext uri="{FF2B5EF4-FFF2-40B4-BE49-F238E27FC236}">
                      <a16:creationId xmlns:a16="http://schemas.microsoft.com/office/drawing/2014/main" id="{52305983-8DB8-435E-BA57-626C8AEB6F1F}"/>
                    </a:ext>
                  </a:extLst>
                </p:cNvPr>
                <p:cNvSpPr/>
                <p:nvPr/>
              </p:nvSpPr>
              <p:spPr>
                <a:xfrm>
                  <a:off x="1963350" y="4034555"/>
                  <a:ext cx="1550237" cy="212284"/>
                </a:xfrm>
                <a:prstGeom prst="rect">
                  <a:avLst/>
                </a:prstGeom>
                <a:solidFill>
                  <a:srgbClr val="008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正方形/長方形 63">
                  <a:extLst>
                    <a:ext uri="{FF2B5EF4-FFF2-40B4-BE49-F238E27FC236}">
                      <a16:creationId xmlns:a16="http://schemas.microsoft.com/office/drawing/2014/main" id="{A6204B34-D6EE-42AF-A2E8-0B1F452F7C1C}"/>
                    </a:ext>
                  </a:extLst>
                </p:cNvPr>
                <p:cNvSpPr/>
                <p:nvPr/>
              </p:nvSpPr>
              <p:spPr>
                <a:xfrm>
                  <a:off x="1969477" y="4027457"/>
                  <a:ext cx="204073" cy="21228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1" name="矢印: 五方向 30">
                <a:extLst>
                  <a:ext uri="{FF2B5EF4-FFF2-40B4-BE49-F238E27FC236}">
                    <a16:creationId xmlns:a16="http://schemas.microsoft.com/office/drawing/2014/main" id="{FCBD1E65-1831-4C7C-B2E0-F53A1C501CF3}"/>
                  </a:ext>
                </a:extLst>
              </p:cNvPr>
              <p:cNvSpPr/>
              <p:nvPr/>
            </p:nvSpPr>
            <p:spPr>
              <a:xfrm>
                <a:off x="333128" y="3950727"/>
                <a:ext cx="1447800" cy="261335"/>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2">
                        <a:lumMod val="75000"/>
                      </a:schemeClr>
                    </a:solidFill>
                    <a:latin typeface="HG丸ｺﾞｼｯｸM-PRO" panose="020F0400000000000000" pitchFamily="50" charset="-128"/>
                    <a:ea typeface="HG丸ｺﾞｼｯｸM-PRO" panose="020F0400000000000000" pitchFamily="50" charset="-128"/>
                  </a:rPr>
                  <a:t> </a:t>
                </a:r>
                <a:r>
                  <a:rPr kumimoji="1" lang="ja-JP" altLang="en-US" sz="14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参加対象者</a:t>
                </a:r>
              </a:p>
            </p:txBody>
          </p:sp>
        </p:grpSp>
      </p:grpSp>
      <p:sp>
        <p:nvSpPr>
          <p:cNvPr id="123" name="テキスト ボックス 122">
            <a:extLst>
              <a:ext uri="{FF2B5EF4-FFF2-40B4-BE49-F238E27FC236}">
                <a16:creationId xmlns:a16="http://schemas.microsoft.com/office/drawing/2014/main" id="{9ED5C687-B5FA-4620-8C66-D46E0785F756}"/>
              </a:ext>
            </a:extLst>
          </p:cNvPr>
          <p:cNvSpPr txBox="1"/>
          <p:nvPr/>
        </p:nvSpPr>
        <p:spPr>
          <a:xfrm>
            <a:off x="5834031" y="246162"/>
            <a:ext cx="1941544" cy="553998"/>
          </a:xfrm>
          <a:prstGeom prst="rect">
            <a:avLst/>
          </a:prstGeom>
          <a:noFill/>
        </p:spPr>
        <p:txBody>
          <a:bodyPr wrap="square" rtlCol="0">
            <a:spAutoFit/>
          </a:bodyPr>
          <a:lstStyle/>
          <a:p>
            <a:pPr>
              <a:lnSpc>
                <a:spcPts val="1800"/>
              </a:lnSpc>
            </a:pPr>
            <a:r>
              <a:rPr kumimoji="1" lang="ja-JP" altLang="en-US"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動画視聴</a:t>
            </a:r>
            <a:endParaRPr kumimoji="1" lang="en-US" altLang="ja-JP"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endParaRPr>
          </a:p>
          <a:p>
            <a:pPr>
              <a:lnSpc>
                <a:spcPts val="1800"/>
              </a:lnSpc>
            </a:pPr>
            <a:r>
              <a:rPr kumimoji="1" lang="ja-JP" altLang="en-US" sz="14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 ＆ </a:t>
            </a:r>
            <a:r>
              <a:rPr kumimoji="1" lang="ja-JP" altLang="en-US" sz="16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オンライン参加</a:t>
            </a:r>
          </a:p>
        </p:txBody>
      </p:sp>
      <p:pic>
        <p:nvPicPr>
          <p:cNvPr id="27" name="図 26">
            <a:extLst>
              <a:ext uri="{FF2B5EF4-FFF2-40B4-BE49-F238E27FC236}">
                <a16:creationId xmlns:a16="http://schemas.microsoft.com/office/drawing/2014/main" id="{F1AC477C-E04D-44DC-8D5F-98541A31F3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1618" y="3059116"/>
            <a:ext cx="1284724" cy="1791793"/>
          </a:xfrm>
          <a:prstGeom prst="rect">
            <a:avLst/>
          </a:prstGeom>
        </p:spPr>
      </p:pic>
      <p:grpSp>
        <p:nvGrpSpPr>
          <p:cNvPr id="12" name="グループ化 11">
            <a:extLst>
              <a:ext uri="{FF2B5EF4-FFF2-40B4-BE49-F238E27FC236}">
                <a16:creationId xmlns:a16="http://schemas.microsoft.com/office/drawing/2014/main" id="{7D147259-5FBD-4C68-A9D6-D067BF7389E9}"/>
              </a:ext>
            </a:extLst>
          </p:cNvPr>
          <p:cNvGrpSpPr/>
          <p:nvPr/>
        </p:nvGrpSpPr>
        <p:grpSpPr>
          <a:xfrm>
            <a:off x="353295" y="8880253"/>
            <a:ext cx="6924223" cy="1480664"/>
            <a:chOff x="195038" y="8545326"/>
            <a:chExt cx="6870263" cy="1388345"/>
          </a:xfrm>
        </p:grpSpPr>
        <p:sp>
          <p:nvSpPr>
            <p:cNvPr id="2" name="テキスト ボックス 1">
              <a:extLst>
                <a:ext uri="{FF2B5EF4-FFF2-40B4-BE49-F238E27FC236}">
                  <a16:creationId xmlns:a16="http://schemas.microsoft.com/office/drawing/2014/main" id="{814D95F3-A7CB-4C77-90BF-E719B64FCC54}"/>
                </a:ext>
              </a:extLst>
            </p:cNvPr>
            <p:cNvSpPr txBox="1"/>
            <p:nvPr/>
          </p:nvSpPr>
          <p:spPr>
            <a:xfrm>
              <a:off x="289193" y="8545326"/>
              <a:ext cx="6759078" cy="1185613"/>
            </a:xfrm>
            <a:prstGeom prst="rect">
              <a:avLst/>
            </a:prstGeom>
            <a:solidFill>
              <a:srgbClr val="FFFFE1"/>
            </a:solidFill>
            <a:ln w="19050" cmpd="thickThin">
              <a:noFill/>
            </a:ln>
            <a:effectLst>
              <a:outerShdw blurRad="50800" dist="38100" dir="2700000" algn="tl" rotWithShape="0">
                <a:prstClr val="black">
                  <a:alpha val="40000"/>
                </a:prstClr>
              </a:outerShdw>
            </a:effectLst>
          </p:spPr>
          <p:txBody>
            <a:bodyPr wrap="square" rtlCol="0">
              <a:noAutofit/>
            </a:bodyPr>
            <a:lstStyle/>
            <a:p>
              <a:endParaRPr kumimoji="1" lang="ja-JP" altLang="en-US" sz="1200" dirty="0">
                <a:latin typeface="HG丸ｺﾞｼｯｸM-PRO" panose="020F0400000000000000" pitchFamily="50" charset="-128"/>
                <a:ea typeface="HG丸ｺﾞｼｯｸM-PRO" panose="020F0400000000000000" pitchFamily="50" charset="-128"/>
              </a:endParaRPr>
            </a:p>
          </p:txBody>
        </p:sp>
        <p:sp>
          <p:nvSpPr>
            <p:cNvPr id="21" name="テキスト ボックス 20">
              <a:extLst>
                <a:ext uri="{FF2B5EF4-FFF2-40B4-BE49-F238E27FC236}">
                  <a16:creationId xmlns:a16="http://schemas.microsoft.com/office/drawing/2014/main" id="{F24F0479-5AFA-4DA6-9B27-023332A4701F}"/>
                </a:ext>
              </a:extLst>
            </p:cNvPr>
            <p:cNvSpPr txBox="1"/>
            <p:nvPr/>
          </p:nvSpPr>
          <p:spPr>
            <a:xfrm>
              <a:off x="195038" y="8558735"/>
              <a:ext cx="6870263" cy="1374936"/>
            </a:xfrm>
            <a:prstGeom prst="rect">
              <a:avLst/>
            </a:prstGeom>
            <a:noFill/>
          </p:spPr>
          <p:txBody>
            <a:bodyPr wrap="square" rtlCol="0">
              <a:spAutoFit/>
            </a:bodyPr>
            <a:lstStyle/>
            <a:p>
              <a:r>
                <a:rPr lang="ja-JP" altLang="en-US" sz="1100" b="1" dirty="0">
                  <a:solidFill>
                    <a:srgbClr val="336699"/>
                  </a:solidFill>
                  <a:latin typeface="HG丸ｺﾞｼｯｸM-PRO" panose="020F0400000000000000" pitchFamily="50" charset="-128"/>
                  <a:ea typeface="HG丸ｺﾞｼｯｸM-PRO" panose="020F0400000000000000" pitchFamily="50" charset="-128"/>
                </a:rPr>
                <a:t>   参加者の声</a:t>
              </a:r>
              <a:endParaRPr lang="en-US" altLang="ja-JP" sz="1100" b="1" dirty="0">
                <a:solidFill>
                  <a:srgbClr val="336699"/>
                </a:solidFill>
                <a:latin typeface="HG丸ｺﾞｼｯｸM-PRO" panose="020F0400000000000000" pitchFamily="50" charset="-128"/>
                <a:ea typeface="HG丸ｺﾞｼｯｸM-PRO" panose="020F0400000000000000" pitchFamily="50" charset="-128"/>
              </a:endParaRPr>
            </a:p>
            <a:p>
              <a:pPr>
                <a:lnSpc>
                  <a:spcPts val="1300"/>
                </a:lnSpc>
              </a:pPr>
              <a:r>
                <a:rPr lang="ja-JP" altLang="en-US" sz="1000" dirty="0">
                  <a:latin typeface="HG丸ｺﾞｼｯｸM-PRO" panose="020F0400000000000000" pitchFamily="50" charset="-128"/>
                  <a:ea typeface="HG丸ｺﾞｼｯｸM-PRO" panose="020F0400000000000000" pitchFamily="50" charset="-128"/>
                </a:rPr>
                <a:t>　・</a:t>
              </a:r>
              <a:r>
                <a:rPr lang="ja-JP" altLang="en-US" sz="1000" dirty="0">
                  <a:effectLst/>
                  <a:latin typeface="HG丸ｺﾞｼｯｸM-PRO" panose="020F0400000000000000" pitchFamily="50" charset="-128"/>
                  <a:ea typeface="HG丸ｺﾞｼｯｸM-PRO" panose="020F0400000000000000" pitchFamily="50" charset="-128"/>
                </a:rPr>
                <a:t>通年セミナーで、段々ステップアップできるような感じがあり、充実したプログラムだと思います。</a:t>
              </a:r>
              <a:br>
                <a:rPr lang="ja-JP" altLang="en-US" sz="1000" dirty="0">
                  <a:latin typeface="HG丸ｺﾞｼｯｸM-PRO" panose="020F0400000000000000" pitchFamily="50" charset="-128"/>
                  <a:ea typeface="HG丸ｺﾞｼｯｸM-PRO" panose="020F0400000000000000" pitchFamily="50" charset="-128"/>
                </a:rPr>
              </a:br>
              <a:r>
                <a:rPr lang="ja-JP" altLang="en-US" sz="1000" dirty="0">
                  <a:latin typeface="HG丸ｺﾞｼｯｸM-PRO" panose="020F0400000000000000" pitchFamily="50" charset="-128"/>
                  <a:ea typeface="HG丸ｺﾞｼｯｸM-PRO" panose="020F0400000000000000" pitchFamily="50" charset="-128"/>
                </a:rPr>
                <a:t>　　　　　　　　　　　　　　　　　　　　　　　　　　　　　　　               </a:t>
              </a:r>
              <a:r>
                <a:rPr lang="ja-JP" altLang="en-US" sz="1000" dirty="0">
                  <a:effectLst/>
                  <a:latin typeface="HG丸ｺﾞｼｯｸM-PRO" panose="020F0400000000000000" pitchFamily="50" charset="-128"/>
                  <a:ea typeface="HG丸ｺﾞｼｯｸM-PRO" panose="020F0400000000000000" pitchFamily="50" charset="-128"/>
                </a:rPr>
                <a:t>（公認心理師、臨床心理士、看護師）</a:t>
              </a:r>
              <a:br>
                <a:rPr lang="ja-JP" altLang="en-US" sz="1000" dirty="0">
                  <a:latin typeface="HG丸ｺﾞｼｯｸM-PRO" panose="020F0400000000000000" pitchFamily="50" charset="-128"/>
                  <a:ea typeface="HG丸ｺﾞｼｯｸM-PRO" panose="020F0400000000000000" pitchFamily="50" charset="-128"/>
                </a:rPr>
              </a:br>
              <a:r>
                <a:rPr lang="ja-JP" altLang="en-US" sz="1000" dirty="0">
                  <a:latin typeface="HG丸ｺﾞｼｯｸM-PRO" panose="020F0400000000000000" pitchFamily="50" charset="-128"/>
                  <a:ea typeface="HG丸ｺﾞｼｯｸM-PRO" panose="020F0400000000000000" pitchFamily="50" charset="-128"/>
                </a:rPr>
                <a:t>　・</a:t>
              </a:r>
              <a:r>
                <a:rPr lang="ja-JP" altLang="en-US" sz="1000" dirty="0">
                  <a:effectLst/>
                  <a:latin typeface="HG丸ｺﾞｼｯｸM-PRO" panose="020F0400000000000000" pitchFamily="50" charset="-128"/>
                  <a:ea typeface="HG丸ｺﾞｼｯｸM-PRO" panose="020F0400000000000000" pitchFamily="50" charset="-128"/>
                </a:rPr>
                <a:t>本当に毎回、沢山のお土産を持ち帰っています。講師のエネルギッシュな語りからパワーも頂き、</a:t>
              </a:r>
              <a:endParaRPr lang="en-US" altLang="ja-JP" sz="1000" dirty="0">
                <a:effectLst/>
                <a:latin typeface="HG丸ｺﾞｼｯｸM-PRO" panose="020F0400000000000000" pitchFamily="50" charset="-128"/>
                <a:ea typeface="HG丸ｺﾞｼｯｸM-PRO" panose="020F0400000000000000" pitchFamily="50" charset="-128"/>
              </a:endParaRPr>
            </a:p>
            <a:p>
              <a:pPr>
                <a:lnSpc>
                  <a:spcPts val="1300"/>
                </a:lnSpc>
              </a:pPr>
              <a:r>
                <a:rPr lang="ja-JP" altLang="en-US" sz="1000" dirty="0">
                  <a:latin typeface="HG丸ｺﾞｼｯｸM-PRO" panose="020F0400000000000000" pitchFamily="50" charset="-128"/>
                  <a:ea typeface="HG丸ｺﾞｼｯｸM-PRO" panose="020F0400000000000000" pitchFamily="50" charset="-128"/>
                </a:rPr>
                <a:t>　　</a:t>
              </a:r>
              <a:r>
                <a:rPr lang="ja-JP" altLang="en-US" sz="1000" dirty="0">
                  <a:effectLst/>
                  <a:latin typeface="HG丸ｺﾞｼｯｸM-PRO" panose="020F0400000000000000" pitchFamily="50" charset="-128"/>
                  <a:ea typeface="HG丸ｺﾞｼｯｸM-PRO" panose="020F0400000000000000" pitchFamily="50" charset="-128"/>
                </a:rPr>
                <a:t>明日への活力としています。　　　　　　　　　　  　　          （臨床心理士　公認心理師　産業カウンセラー）</a:t>
              </a:r>
              <a:br>
                <a:rPr lang="ja-JP" altLang="en-US" sz="1000" dirty="0">
                  <a:latin typeface="HG丸ｺﾞｼｯｸM-PRO" panose="020F0400000000000000" pitchFamily="50" charset="-128"/>
                  <a:ea typeface="HG丸ｺﾞｼｯｸM-PRO" panose="020F0400000000000000" pitchFamily="50" charset="-128"/>
                </a:rPr>
              </a:br>
              <a:r>
                <a:rPr lang="ja-JP" altLang="en-US" sz="1000" dirty="0">
                  <a:latin typeface="HG丸ｺﾞｼｯｸM-PRO" panose="020F0400000000000000" pitchFamily="50" charset="-128"/>
                  <a:ea typeface="HG丸ｺﾞｼｯｸM-PRO" panose="020F0400000000000000" pitchFamily="50" charset="-128"/>
                </a:rPr>
                <a:t>　・</a:t>
              </a:r>
              <a:r>
                <a:rPr lang="ja-JP" altLang="en-US" sz="1000" dirty="0">
                  <a:effectLst/>
                  <a:latin typeface="HG丸ｺﾞｼｯｸM-PRO" panose="020F0400000000000000" pitchFamily="50" charset="-128"/>
                  <a:ea typeface="HG丸ｺﾞｼｯｸM-PRO" panose="020F0400000000000000" pitchFamily="50" charset="-128"/>
                </a:rPr>
                <a:t>基礎を押さえながらも、手引きやワークもある事で、他職種の方と知り合える機会も持てて</a:t>
              </a:r>
              <a:endParaRPr lang="en-US" altLang="ja-JP" sz="1000" dirty="0">
                <a:effectLst/>
                <a:latin typeface="HG丸ｺﾞｼｯｸM-PRO" panose="020F0400000000000000" pitchFamily="50" charset="-128"/>
                <a:ea typeface="HG丸ｺﾞｼｯｸM-PRO" panose="020F0400000000000000" pitchFamily="50" charset="-128"/>
              </a:endParaRPr>
            </a:p>
            <a:p>
              <a:pPr>
                <a:lnSpc>
                  <a:spcPts val="1300"/>
                </a:lnSpc>
              </a:pPr>
              <a:r>
                <a:rPr lang="ja-JP" altLang="en-US" sz="1000" dirty="0">
                  <a:latin typeface="HG丸ｺﾞｼｯｸM-PRO" panose="020F0400000000000000" pitchFamily="50" charset="-128"/>
                  <a:ea typeface="HG丸ｺﾞｼｯｸM-PRO" panose="020F0400000000000000" pitchFamily="50" charset="-128"/>
                </a:rPr>
                <a:t>　　</a:t>
              </a:r>
              <a:r>
                <a:rPr lang="ja-JP" altLang="en-US" sz="1000" dirty="0">
                  <a:effectLst/>
                  <a:latin typeface="HG丸ｺﾞｼｯｸM-PRO" panose="020F0400000000000000" pitchFamily="50" charset="-128"/>
                  <a:ea typeface="HG丸ｺﾞｼｯｸM-PRO" panose="020F0400000000000000" pitchFamily="50" charset="-128"/>
                </a:rPr>
                <a:t>良かったです　　　　　　　　　　　　　　　　　　　　　　　　　　　               （保健師、精神保健福祉士）</a:t>
              </a:r>
              <a:endParaRPr lang="ja-JP" altLang="en-US" sz="1000" dirty="0">
                <a:latin typeface="HG丸ｺﾞｼｯｸM-PRO" panose="020F0400000000000000" pitchFamily="50" charset="-128"/>
                <a:ea typeface="HG丸ｺﾞｼｯｸM-PRO" panose="020F0400000000000000" pitchFamily="50" charset="-128"/>
              </a:endParaRPr>
            </a:p>
            <a:p>
              <a:pPr>
                <a:lnSpc>
                  <a:spcPts val="1300"/>
                </a:lnSpc>
              </a:pPr>
              <a:r>
                <a:rPr kumimoji="1" lang="ja-JP" altLang="en-US" dirty="0"/>
                <a:t>　　</a:t>
              </a:r>
            </a:p>
          </p:txBody>
        </p:sp>
      </p:grpSp>
      <p:sp>
        <p:nvSpPr>
          <p:cNvPr id="3" name="テキスト ボックス 2">
            <a:extLst>
              <a:ext uri="{FF2B5EF4-FFF2-40B4-BE49-F238E27FC236}">
                <a16:creationId xmlns:a16="http://schemas.microsoft.com/office/drawing/2014/main" id="{5AAB6148-5858-1F37-90E7-26D0EBDC4752}"/>
              </a:ext>
            </a:extLst>
          </p:cNvPr>
          <p:cNvSpPr txBox="1"/>
          <p:nvPr/>
        </p:nvSpPr>
        <p:spPr>
          <a:xfrm>
            <a:off x="736535" y="3070417"/>
            <a:ext cx="1104118" cy="3625993"/>
          </a:xfrm>
          <a:prstGeom prst="rect">
            <a:avLst/>
          </a:prstGeom>
          <a:noFill/>
        </p:spPr>
        <p:txBody>
          <a:bodyPr wrap="square" rtlCol="0">
            <a:spAutoFit/>
          </a:bodyPr>
          <a:lstStyle/>
          <a:p>
            <a:pPr>
              <a:lnSpc>
                <a:spcPct val="150000"/>
              </a:lnSpc>
            </a:pP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5</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6</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ct val="150000"/>
              </a:lnSpc>
            </a:pP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7</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8</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ct val="150000"/>
              </a:lnSpc>
            </a:pP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5</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9</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6</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a:t>
            </a:r>
            <a:r>
              <a:rPr lang="en-US" altLang="ja-JP" sz="1100" b="1" dirty="0">
                <a:latin typeface="メイリオ" panose="020B0604030504040204" pitchFamily="50" charset="-128"/>
                <a:ea typeface="メイリオ" panose="020B0604030504040204" pitchFamily="50" charset="-128"/>
              </a:rPr>
              <a:t>10</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第  </a:t>
            </a:r>
            <a:r>
              <a:rPr lang="en-US" altLang="ja-JP" sz="1100" dirty="0">
                <a:latin typeface="メイリオ" panose="020B0604030504040204" pitchFamily="50" charset="-128"/>
                <a:ea typeface="メイリオ" panose="020B0604030504040204" pitchFamily="50" charset="-128"/>
              </a:rPr>
              <a:t>7</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a:t>
            </a:r>
            <a:r>
              <a:rPr lang="en-US" altLang="ja-JP" sz="1100" b="1" dirty="0">
                <a:latin typeface="メイリオ" panose="020B0604030504040204" pitchFamily="50" charset="-128"/>
                <a:ea typeface="メイリオ" panose="020B0604030504040204" pitchFamily="50" charset="-128"/>
              </a:rPr>
              <a:t>11</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第 ８回</a:t>
            </a:r>
            <a:r>
              <a:rPr lang="en-US" altLang="ja-JP" sz="1100" dirty="0">
                <a:latin typeface="メイリオ" panose="020B0604030504040204" pitchFamily="50" charset="-128"/>
                <a:ea typeface="メイリオ" panose="020B0604030504040204" pitchFamily="50" charset="-128"/>
              </a:rPr>
              <a:t>:</a:t>
            </a:r>
            <a:r>
              <a:rPr lang="en-US" altLang="ja-JP" sz="1100" b="1" dirty="0">
                <a:latin typeface="メイリオ" panose="020B0604030504040204" pitchFamily="50" charset="-128"/>
                <a:ea typeface="メイリオ" panose="020B0604030504040204" pitchFamily="50" charset="-128"/>
              </a:rPr>
              <a:t>12</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第 ９回</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1</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第</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2</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第</a:t>
            </a:r>
            <a:r>
              <a:rPr lang="en-US" altLang="ja-JP" sz="1100" dirty="0">
                <a:latin typeface="メイリオ" panose="020B0604030504040204" pitchFamily="50" charset="-128"/>
                <a:ea typeface="メイリオ" panose="020B0604030504040204" pitchFamily="50" charset="-128"/>
              </a:rPr>
              <a:t>11</a:t>
            </a:r>
            <a:r>
              <a:rPr lang="ja-JP" altLang="en-US" sz="1100" dirty="0">
                <a:latin typeface="メイリオ" panose="020B0604030504040204" pitchFamily="50" charset="-128"/>
                <a:ea typeface="メイリオ" panose="020B0604030504040204" pitchFamily="50" charset="-128"/>
              </a:rPr>
              <a:t>回</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3</a:t>
            </a:r>
            <a:r>
              <a:rPr lang="ja-JP" altLang="en-US" sz="1100" b="1" dirty="0">
                <a:latin typeface="メイリオ" panose="020B0604030504040204" pitchFamily="50" charset="-128"/>
                <a:ea typeface="メイリオ" panose="020B0604030504040204" pitchFamily="50" charset="-128"/>
              </a:rPr>
              <a:t>月</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ct val="150000"/>
              </a:lnSpc>
            </a:pPr>
            <a:endParaRPr kumimoji="1" lang="en-US" altLang="ja-JP" sz="11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3D286596-84E3-43F8-47EF-72B24B8F8D8B}"/>
              </a:ext>
            </a:extLst>
          </p:cNvPr>
          <p:cNvSpPr txBox="1"/>
          <p:nvPr/>
        </p:nvSpPr>
        <p:spPr>
          <a:xfrm>
            <a:off x="1749390" y="3083441"/>
            <a:ext cx="3573711" cy="3547125"/>
          </a:xfrm>
          <a:prstGeom prst="rect">
            <a:avLst/>
          </a:prstGeom>
          <a:noFill/>
        </p:spPr>
        <p:txBody>
          <a:bodyPr wrap="square" rtlCol="0">
            <a:spAutoFit/>
          </a:bodyPr>
          <a:lstStyle/>
          <a:p>
            <a:pPr>
              <a:lnSpc>
                <a:spcPct val="150000"/>
              </a:lnSpc>
            </a:pPr>
            <a:r>
              <a:rPr lang="ja-JP" altLang="en-US" sz="1100" dirty="0">
                <a:latin typeface="メイリオ" panose="020B0604030504040204" pitchFamily="50" charset="-128"/>
                <a:ea typeface="メイリオ" panose="020B0604030504040204" pitchFamily="50" charset="-128"/>
              </a:rPr>
              <a:t>産業領域での「見立て」を学ぶ～</a:t>
            </a:r>
            <a:r>
              <a:rPr lang="en-US" altLang="ja-JP" sz="1100" dirty="0">
                <a:latin typeface="メイリオ" panose="020B0604030504040204" pitchFamily="50" charset="-128"/>
                <a:ea typeface="メイリオ" panose="020B0604030504040204" pitchFamily="50" charset="-128"/>
              </a:rPr>
              <a:t>EAP</a:t>
            </a:r>
            <a:r>
              <a:rPr lang="ja-JP" altLang="en-US" sz="1100" dirty="0">
                <a:latin typeface="メイリオ" panose="020B0604030504040204" pitchFamily="50" charset="-128"/>
                <a:ea typeface="メイリオ" panose="020B0604030504040204" pitchFamily="50" charset="-128"/>
              </a:rPr>
              <a:t>アセスメント</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産業保健の基礎知識　</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～職場のメンタルヘルス対策とは～</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相談記録の書き方入門</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人事</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管理職への効果的なアプローチ　</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～マネージメント・コンサルテーション</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職場復帰支援の勘どころ</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産業保健職向け労働法セミナー</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仕事と介護の両立に役立つ基礎知識</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職場における</a:t>
            </a:r>
            <a:r>
              <a:rPr lang="en-US" altLang="ja-JP" sz="1100" dirty="0">
                <a:latin typeface="メイリオ" panose="020B0604030504040204" pitchFamily="50" charset="-128"/>
                <a:ea typeface="メイリオ" panose="020B0604030504040204" pitchFamily="50" charset="-128"/>
              </a:rPr>
              <a:t>LGBT</a:t>
            </a:r>
            <a:r>
              <a:rPr lang="ja-JP" altLang="en-US" sz="1100" dirty="0">
                <a:latin typeface="メイリオ" panose="020B0604030504040204" pitchFamily="50" charset="-128"/>
                <a:ea typeface="メイリオ" panose="020B0604030504040204" pitchFamily="50" charset="-128"/>
              </a:rPr>
              <a:t>Ｑについての理解を深める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精神障害者・発達障害者の就労支援を考える</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ストレスチェックの基礎知識と活用方法</a:t>
            </a:r>
            <a:endParaRPr lang="en-US" altLang="ja-JP" sz="1100" dirty="0">
              <a:latin typeface="メイリオ" panose="020B0604030504040204" pitchFamily="50" charset="-128"/>
              <a:ea typeface="メイリオ" panose="020B0604030504040204" pitchFamily="50" charset="-128"/>
            </a:endParaRPr>
          </a:p>
          <a:p>
            <a:pPr>
              <a:lnSpc>
                <a:spcPct val="150000"/>
              </a:lnSpc>
            </a:pPr>
            <a:r>
              <a:rPr lang="ja-JP" altLang="en-US" sz="1100" dirty="0">
                <a:latin typeface="メイリオ" panose="020B0604030504040204" pitchFamily="50" charset="-128"/>
                <a:ea typeface="メイリオ" panose="020B0604030504040204" pitchFamily="50" charset="-128"/>
              </a:rPr>
              <a:t>ハラスメント相談員のための基礎知識</a:t>
            </a:r>
            <a:endParaRPr kumimoji="1" lang="ja-JP" altLang="en-US" sz="1100" dirty="0">
              <a:latin typeface="メイリオ" panose="020B0604030504040204" pitchFamily="50" charset="-128"/>
              <a:ea typeface="メイリオ" panose="020B0604030504040204" pitchFamily="50" charset="-128"/>
            </a:endParaRPr>
          </a:p>
          <a:p>
            <a:endParaRPr kumimoji="1" lang="ja-JP" altLang="en-US" sz="1000" dirty="0">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9A57F224-74A1-EF93-0671-3DE1DDC1188A}"/>
              </a:ext>
            </a:extLst>
          </p:cNvPr>
          <p:cNvGraphicFramePr>
            <a:graphicFrameLocks noGrp="1"/>
          </p:cNvGraphicFramePr>
          <p:nvPr>
            <p:extLst>
              <p:ext uri="{D42A27DB-BD31-4B8C-83A1-F6EECF244321}">
                <p14:modId xmlns:p14="http://schemas.microsoft.com/office/powerpoint/2010/main" val="2215802436"/>
              </p:ext>
            </p:extLst>
          </p:nvPr>
        </p:nvGraphicFramePr>
        <p:xfrm>
          <a:off x="4109971" y="6934273"/>
          <a:ext cx="3097143" cy="571500"/>
        </p:xfrm>
        <a:graphic>
          <a:graphicData uri="http://schemas.openxmlformats.org/drawingml/2006/table">
            <a:tbl>
              <a:tblPr/>
              <a:tblGrid>
                <a:gridCol w="1032381">
                  <a:extLst>
                    <a:ext uri="{9D8B030D-6E8A-4147-A177-3AD203B41FA5}">
                      <a16:colId xmlns:a16="http://schemas.microsoft.com/office/drawing/2014/main" val="3327559021"/>
                    </a:ext>
                  </a:extLst>
                </a:gridCol>
                <a:gridCol w="1032381">
                  <a:extLst>
                    <a:ext uri="{9D8B030D-6E8A-4147-A177-3AD203B41FA5}">
                      <a16:colId xmlns:a16="http://schemas.microsoft.com/office/drawing/2014/main" val="971968504"/>
                    </a:ext>
                  </a:extLst>
                </a:gridCol>
                <a:gridCol w="1032381">
                  <a:extLst>
                    <a:ext uri="{9D8B030D-6E8A-4147-A177-3AD203B41FA5}">
                      <a16:colId xmlns:a16="http://schemas.microsoft.com/office/drawing/2014/main" val="3771227743"/>
                    </a:ext>
                  </a:extLst>
                </a:gridCol>
              </a:tblGrid>
              <a:tr h="190500">
                <a:tc gridSpan="3">
                  <a:txBody>
                    <a:bodyPr/>
                    <a:lstStyle/>
                    <a:p>
                      <a:pPr algn="ctr" fontAlgn="ctr"/>
                      <a:r>
                        <a:rPr lang="en-US" altLang="zh-TW" sz="1000" b="1" i="0" u="none" strike="noStrike" dirty="0">
                          <a:solidFill>
                            <a:srgbClr val="000000"/>
                          </a:solidFill>
                          <a:effectLst/>
                          <a:latin typeface="メイリオ" panose="020B0604030504040204" pitchFamily="50" charset="-128"/>
                          <a:ea typeface="メイリオ" panose="020B0604030504040204" pitchFamily="50" charset="-128"/>
                        </a:rPr>
                        <a:t>【</a:t>
                      </a:r>
                      <a:r>
                        <a:rPr lang="zh-TW" altLang="en-US" sz="1000" b="1" i="0" u="none" strike="noStrike" dirty="0">
                          <a:solidFill>
                            <a:srgbClr val="000000"/>
                          </a:solidFill>
                          <a:effectLst/>
                          <a:latin typeface="メイリオ" panose="020B0604030504040204" pitchFamily="50" charset="-128"/>
                          <a:ea typeface="メイリオ" panose="020B0604030504040204" pitchFamily="50" charset="-128"/>
                        </a:rPr>
                        <a:t>知識編</a:t>
                      </a:r>
                      <a:r>
                        <a:rPr lang="en-US" altLang="zh-TW" sz="1000" b="1" i="0" u="none" strike="noStrike" dirty="0">
                          <a:solidFill>
                            <a:srgbClr val="000000"/>
                          </a:solidFill>
                          <a:effectLst/>
                          <a:latin typeface="メイリオ" panose="020B0604030504040204" pitchFamily="50" charset="-128"/>
                          <a:ea typeface="メイリオ" panose="020B0604030504040204" pitchFamily="50" charset="-128"/>
                        </a:rPr>
                        <a:t>】</a:t>
                      </a:r>
                      <a:r>
                        <a:rPr lang="zh-TW" altLang="en-US" sz="1000" b="1" i="0" u="none" strike="noStrike" dirty="0">
                          <a:solidFill>
                            <a:srgbClr val="000000"/>
                          </a:solidFill>
                          <a:effectLst/>
                          <a:latin typeface="メイリオ" panose="020B0604030504040204" pitchFamily="50" charset="-128"/>
                          <a:ea typeface="メイリオ" panose="020B0604030504040204" pitchFamily="50" charset="-128"/>
                        </a:rPr>
                        <a:t>全</a:t>
                      </a:r>
                      <a:r>
                        <a:rPr lang="en-US" altLang="zh-TW" sz="1000" b="1" i="0" u="none" strike="noStrike" dirty="0">
                          <a:solidFill>
                            <a:srgbClr val="000000"/>
                          </a:solidFill>
                          <a:effectLst/>
                          <a:latin typeface="メイリオ" panose="020B0604030504040204" pitchFamily="50" charset="-128"/>
                          <a:ea typeface="メイリオ" panose="020B0604030504040204" pitchFamily="50" charset="-128"/>
                        </a:rPr>
                        <a:t>11</a:t>
                      </a:r>
                      <a:r>
                        <a:rPr lang="zh-TW" altLang="en-US" sz="1000" b="1" i="0" u="none" strike="noStrike" dirty="0">
                          <a:solidFill>
                            <a:srgbClr val="000000"/>
                          </a:solidFill>
                          <a:effectLst/>
                          <a:latin typeface="メイリオ" panose="020B0604030504040204" pitchFamily="50" charset="-128"/>
                          <a:ea typeface="メイリオ" panose="020B0604030504040204" pitchFamily="50" charset="-128"/>
                        </a:rPr>
                        <a:t>回動画視聴</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31487018"/>
                  </a:ext>
                </a:extLst>
              </a:tr>
              <a:tr h="190500">
                <a:tc>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メイリオ" panose="020B0604030504040204" pitchFamily="50" charset="-128"/>
                          <a:ea typeface="メイリオ" panose="020B0604030504040204" pitchFamily="50" charset="-128"/>
                        </a:rPr>
                        <a:t>M</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リスト会員</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一般</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58664"/>
                  </a:ext>
                </a:extLst>
              </a:tr>
              <a:tr h="190500">
                <a:tc>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知識編</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35,000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40,000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5342147"/>
                  </a:ext>
                </a:extLst>
              </a:tr>
            </a:tbl>
          </a:graphicData>
        </a:graphic>
      </p:graphicFrame>
      <p:graphicFrame>
        <p:nvGraphicFramePr>
          <p:cNvPr id="14" name="表 13">
            <a:extLst>
              <a:ext uri="{FF2B5EF4-FFF2-40B4-BE49-F238E27FC236}">
                <a16:creationId xmlns:a16="http://schemas.microsoft.com/office/drawing/2014/main" id="{96CFF3F1-89BF-EA5A-51B8-2EDF3DB44BC7}"/>
              </a:ext>
            </a:extLst>
          </p:cNvPr>
          <p:cNvGraphicFramePr>
            <a:graphicFrameLocks noGrp="1"/>
          </p:cNvGraphicFramePr>
          <p:nvPr>
            <p:extLst>
              <p:ext uri="{D42A27DB-BD31-4B8C-83A1-F6EECF244321}">
                <p14:modId xmlns:p14="http://schemas.microsoft.com/office/powerpoint/2010/main" val="3269766613"/>
              </p:ext>
            </p:extLst>
          </p:nvPr>
        </p:nvGraphicFramePr>
        <p:xfrm>
          <a:off x="4137700" y="7600856"/>
          <a:ext cx="3101274" cy="1007380"/>
        </p:xfrm>
        <a:graphic>
          <a:graphicData uri="http://schemas.openxmlformats.org/drawingml/2006/table">
            <a:tbl>
              <a:tblPr/>
              <a:tblGrid>
                <a:gridCol w="1033758">
                  <a:extLst>
                    <a:ext uri="{9D8B030D-6E8A-4147-A177-3AD203B41FA5}">
                      <a16:colId xmlns:a16="http://schemas.microsoft.com/office/drawing/2014/main" val="157091968"/>
                    </a:ext>
                  </a:extLst>
                </a:gridCol>
                <a:gridCol w="1033758">
                  <a:extLst>
                    <a:ext uri="{9D8B030D-6E8A-4147-A177-3AD203B41FA5}">
                      <a16:colId xmlns:a16="http://schemas.microsoft.com/office/drawing/2014/main" val="1017424018"/>
                    </a:ext>
                  </a:extLst>
                </a:gridCol>
                <a:gridCol w="1033758">
                  <a:extLst>
                    <a:ext uri="{9D8B030D-6E8A-4147-A177-3AD203B41FA5}">
                      <a16:colId xmlns:a16="http://schemas.microsoft.com/office/drawing/2014/main" val="3968126296"/>
                    </a:ext>
                  </a:extLst>
                </a:gridCol>
              </a:tblGrid>
              <a:tr h="201476">
                <a:tc gridSpan="3">
                  <a:txBody>
                    <a:bodyPr/>
                    <a:lstStyle/>
                    <a:p>
                      <a:pPr algn="ctr"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参加費（単回）</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FFE6"/>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43470530"/>
                  </a:ext>
                </a:extLst>
              </a:tr>
              <a:tr h="201476">
                <a:tc>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メイリオ" panose="020B0604030504040204" pitchFamily="50" charset="-128"/>
                          <a:ea typeface="メイリオ" panose="020B0604030504040204" pitchFamily="50" charset="-128"/>
                        </a:rPr>
                        <a:t>M</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リスト会員</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一般</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2764920"/>
                  </a:ext>
                </a:extLst>
              </a:tr>
              <a:tr h="201476">
                <a:tc>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知識編のみ</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3,800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4,500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8826656"/>
                  </a:ext>
                </a:extLst>
              </a:tr>
              <a:tr h="201476">
                <a:tc>
                  <a:txBody>
                    <a:bodyPr/>
                    <a:lstStyle/>
                    <a:p>
                      <a:pPr algn="ctr"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実践編のみ</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5,000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 5,500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135711"/>
                  </a:ext>
                </a:extLst>
              </a:tr>
              <a:tr h="201476">
                <a:tc>
                  <a:txBody>
                    <a:bodyPr/>
                    <a:lstStyle/>
                    <a:p>
                      <a:pPr algn="ctr" fontAlgn="ctr"/>
                      <a:r>
                        <a:rPr lang="zh-TW" altLang="en-US" sz="1000" b="0" i="0" u="none" strike="noStrike">
                          <a:solidFill>
                            <a:srgbClr val="000000"/>
                          </a:solidFill>
                          <a:effectLst/>
                          <a:latin typeface="メイリオ" panose="020B0604030504040204" pitchFamily="50" charset="-128"/>
                          <a:ea typeface="メイリオ" panose="020B0604030504040204" pitchFamily="50" charset="-128"/>
                        </a:rPr>
                        <a:t>知識編</a:t>
                      </a:r>
                      <a:r>
                        <a:rPr lang="en-US" altLang="zh-TW" sz="1000" b="0" i="0" u="none" strike="noStrike">
                          <a:solidFill>
                            <a:srgbClr val="000000"/>
                          </a:solidFill>
                          <a:effectLst/>
                          <a:latin typeface="メイリオ" panose="020B0604030504040204" pitchFamily="50" charset="-128"/>
                          <a:ea typeface="メイリオ" panose="020B0604030504040204" pitchFamily="50" charset="-128"/>
                        </a:rPr>
                        <a:t>+</a:t>
                      </a:r>
                      <a:r>
                        <a:rPr lang="zh-TW" altLang="en-US" sz="1000" b="0" i="0" u="none" strike="noStrike">
                          <a:solidFill>
                            <a:srgbClr val="000000"/>
                          </a:solidFill>
                          <a:effectLst/>
                          <a:latin typeface="メイリオ" panose="020B0604030504040204" pitchFamily="50" charset="-128"/>
                          <a:ea typeface="メイリオ" panose="020B0604030504040204" pitchFamily="50" charset="-128"/>
                        </a:rPr>
                        <a:t>実践編</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8,800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10,000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円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7810397"/>
                  </a:ext>
                </a:extLst>
              </a:tr>
            </a:tbl>
          </a:graphicData>
        </a:graphic>
      </p:graphicFrame>
      <p:grpSp>
        <p:nvGrpSpPr>
          <p:cNvPr id="22" name="グループ化 21">
            <a:extLst>
              <a:ext uri="{FF2B5EF4-FFF2-40B4-BE49-F238E27FC236}">
                <a16:creationId xmlns:a16="http://schemas.microsoft.com/office/drawing/2014/main" id="{C1C23378-81E8-724E-823C-4585D308BBB2}"/>
              </a:ext>
            </a:extLst>
          </p:cNvPr>
          <p:cNvGrpSpPr/>
          <p:nvPr/>
        </p:nvGrpSpPr>
        <p:grpSpPr>
          <a:xfrm>
            <a:off x="4109971" y="6551096"/>
            <a:ext cx="1658000" cy="266044"/>
            <a:chOff x="117423" y="3961275"/>
            <a:chExt cx="1658000" cy="266044"/>
          </a:xfrm>
        </p:grpSpPr>
        <p:grpSp>
          <p:nvGrpSpPr>
            <p:cNvPr id="24" name="グループ化 23">
              <a:extLst>
                <a:ext uri="{FF2B5EF4-FFF2-40B4-BE49-F238E27FC236}">
                  <a16:creationId xmlns:a16="http://schemas.microsoft.com/office/drawing/2014/main" id="{1DDAADEF-446F-A2CE-9BAA-B267E3A7F4F2}"/>
                </a:ext>
              </a:extLst>
            </p:cNvPr>
            <p:cNvGrpSpPr/>
            <p:nvPr/>
          </p:nvGrpSpPr>
          <p:grpSpPr>
            <a:xfrm>
              <a:off x="117423" y="4007937"/>
              <a:ext cx="1550237" cy="219382"/>
              <a:chOff x="1963350" y="4027457"/>
              <a:chExt cx="1550237" cy="219382"/>
            </a:xfrm>
          </p:grpSpPr>
          <p:sp>
            <p:nvSpPr>
              <p:cNvPr id="28" name="正方形/長方形 27">
                <a:extLst>
                  <a:ext uri="{FF2B5EF4-FFF2-40B4-BE49-F238E27FC236}">
                    <a16:creationId xmlns:a16="http://schemas.microsoft.com/office/drawing/2014/main" id="{6B0B247F-9E28-9247-415A-79026CC066A9}"/>
                  </a:ext>
                </a:extLst>
              </p:cNvPr>
              <p:cNvSpPr/>
              <p:nvPr/>
            </p:nvSpPr>
            <p:spPr>
              <a:xfrm>
                <a:off x="1963350" y="4034555"/>
                <a:ext cx="1550237" cy="212284"/>
              </a:xfrm>
              <a:prstGeom prst="rect">
                <a:avLst/>
              </a:prstGeom>
              <a:solidFill>
                <a:srgbClr val="008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5A8B9D4D-0DBE-56FC-CDE1-8F7566523438}"/>
                  </a:ext>
                </a:extLst>
              </p:cNvPr>
              <p:cNvSpPr/>
              <p:nvPr/>
            </p:nvSpPr>
            <p:spPr>
              <a:xfrm>
                <a:off x="1969477" y="4027457"/>
                <a:ext cx="204073" cy="21228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6" name="矢印: 五方向 25">
              <a:extLst>
                <a:ext uri="{FF2B5EF4-FFF2-40B4-BE49-F238E27FC236}">
                  <a16:creationId xmlns:a16="http://schemas.microsoft.com/office/drawing/2014/main" id="{AC324CE5-F677-7B66-4276-07160CFE3028}"/>
                </a:ext>
              </a:extLst>
            </p:cNvPr>
            <p:cNvSpPr/>
            <p:nvPr/>
          </p:nvSpPr>
          <p:spPr>
            <a:xfrm>
              <a:off x="327623" y="3961275"/>
              <a:ext cx="1447800" cy="261335"/>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2">
                      <a:lumMod val="75000"/>
                    </a:schemeClr>
                  </a:solidFill>
                  <a:latin typeface="HG丸ｺﾞｼｯｸM-PRO" panose="020F0400000000000000" pitchFamily="50" charset="-128"/>
                  <a:ea typeface="HG丸ｺﾞｼｯｸM-PRO" panose="020F0400000000000000" pitchFamily="50" charset="-128"/>
                </a:rPr>
                <a:t> 　</a:t>
              </a:r>
              <a:r>
                <a:rPr kumimoji="1" lang="ja-JP" altLang="en-US" sz="14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参加費</a:t>
              </a:r>
            </a:p>
          </p:txBody>
        </p:sp>
      </p:grpSp>
      <p:grpSp>
        <p:nvGrpSpPr>
          <p:cNvPr id="40" name="グループ化 39">
            <a:extLst>
              <a:ext uri="{FF2B5EF4-FFF2-40B4-BE49-F238E27FC236}">
                <a16:creationId xmlns:a16="http://schemas.microsoft.com/office/drawing/2014/main" id="{D0F0F522-E587-CCA0-63B8-46D6948CBAD7}"/>
              </a:ext>
            </a:extLst>
          </p:cNvPr>
          <p:cNvGrpSpPr/>
          <p:nvPr/>
        </p:nvGrpSpPr>
        <p:grpSpPr>
          <a:xfrm>
            <a:off x="425785" y="2674454"/>
            <a:ext cx="1724043" cy="248550"/>
            <a:chOff x="117552" y="3953003"/>
            <a:chExt cx="1724043" cy="248550"/>
          </a:xfrm>
        </p:grpSpPr>
        <p:grpSp>
          <p:nvGrpSpPr>
            <p:cNvPr id="41" name="グループ化 40">
              <a:extLst>
                <a:ext uri="{FF2B5EF4-FFF2-40B4-BE49-F238E27FC236}">
                  <a16:creationId xmlns:a16="http://schemas.microsoft.com/office/drawing/2014/main" id="{4EA3653C-0290-48DA-3BB8-540CFC92122C}"/>
                </a:ext>
              </a:extLst>
            </p:cNvPr>
            <p:cNvGrpSpPr/>
            <p:nvPr/>
          </p:nvGrpSpPr>
          <p:grpSpPr>
            <a:xfrm>
              <a:off x="117552" y="3973932"/>
              <a:ext cx="1680837" cy="225284"/>
              <a:chOff x="1963479" y="3993452"/>
              <a:chExt cx="1680837" cy="225284"/>
            </a:xfrm>
          </p:grpSpPr>
          <p:sp>
            <p:nvSpPr>
              <p:cNvPr id="44" name="正方形/長方形 43">
                <a:extLst>
                  <a:ext uri="{FF2B5EF4-FFF2-40B4-BE49-F238E27FC236}">
                    <a16:creationId xmlns:a16="http://schemas.microsoft.com/office/drawing/2014/main" id="{025D5033-5493-4DF8-656D-0512EACDD7CC}"/>
                  </a:ext>
                </a:extLst>
              </p:cNvPr>
              <p:cNvSpPr/>
              <p:nvPr/>
            </p:nvSpPr>
            <p:spPr>
              <a:xfrm>
                <a:off x="2094079" y="4000094"/>
                <a:ext cx="1550237" cy="212284"/>
              </a:xfrm>
              <a:prstGeom prst="rect">
                <a:avLst/>
              </a:prstGeom>
              <a:solidFill>
                <a:srgbClr val="008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a:extLst>
                  <a:ext uri="{FF2B5EF4-FFF2-40B4-BE49-F238E27FC236}">
                    <a16:creationId xmlns:a16="http://schemas.microsoft.com/office/drawing/2014/main" id="{A8BBAC51-01D9-08D5-707D-CE27334A680C}"/>
                  </a:ext>
                </a:extLst>
              </p:cNvPr>
              <p:cNvSpPr/>
              <p:nvPr/>
            </p:nvSpPr>
            <p:spPr>
              <a:xfrm>
                <a:off x="1963479" y="3993452"/>
                <a:ext cx="188673" cy="22528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2" name="矢印: 五方向 41">
              <a:extLst>
                <a:ext uri="{FF2B5EF4-FFF2-40B4-BE49-F238E27FC236}">
                  <a16:creationId xmlns:a16="http://schemas.microsoft.com/office/drawing/2014/main" id="{A9BDF296-A1CC-A3B8-FC3E-BFA0EB3010C7}"/>
                </a:ext>
              </a:extLst>
            </p:cNvPr>
            <p:cNvSpPr/>
            <p:nvPr/>
          </p:nvSpPr>
          <p:spPr>
            <a:xfrm>
              <a:off x="321453" y="3953003"/>
              <a:ext cx="1520142" cy="248550"/>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実践編開催予定</a:t>
              </a:r>
            </a:p>
          </p:txBody>
        </p:sp>
      </p:grpSp>
      <p:grpSp>
        <p:nvGrpSpPr>
          <p:cNvPr id="46" name="グループ化 45">
            <a:extLst>
              <a:ext uri="{FF2B5EF4-FFF2-40B4-BE49-F238E27FC236}">
                <a16:creationId xmlns:a16="http://schemas.microsoft.com/office/drawing/2014/main" id="{DD1528C2-A77E-A658-AE81-537FE8CA8DE6}"/>
              </a:ext>
            </a:extLst>
          </p:cNvPr>
          <p:cNvGrpSpPr/>
          <p:nvPr/>
        </p:nvGrpSpPr>
        <p:grpSpPr>
          <a:xfrm>
            <a:off x="5561190" y="2659331"/>
            <a:ext cx="1658000" cy="266044"/>
            <a:chOff x="117423" y="3961275"/>
            <a:chExt cx="1658000" cy="266044"/>
          </a:xfrm>
        </p:grpSpPr>
        <p:grpSp>
          <p:nvGrpSpPr>
            <p:cNvPr id="47" name="グループ化 46">
              <a:extLst>
                <a:ext uri="{FF2B5EF4-FFF2-40B4-BE49-F238E27FC236}">
                  <a16:creationId xmlns:a16="http://schemas.microsoft.com/office/drawing/2014/main" id="{989FC7BB-0EFA-A225-B87E-E7872F9B889A}"/>
                </a:ext>
              </a:extLst>
            </p:cNvPr>
            <p:cNvGrpSpPr/>
            <p:nvPr/>
          </p:nvGrpSpPr>
          <p:grpSpPr>
            <a:xfrm>
              <a:off x="117423" y="4007937"/>
              <a:ext cx="1550237" cy="219382"/>
              <a:chOff x="1963350" y="4027457"/>
              <a:chExt cx="1550237" cy="219382"/>
            </a:xfrm>
          </p:grpSpPr>
          <p:sp>
            <p:nvSpPr>
              <p:cNvPr id="49" name="正方形/長方形 48">
                <a:extLst>
                  <a:ext uri="{FF2B5EF4-FFF2-40B4-BE49-F238E27FC236}">
                    <a16:creationId xmlns:a16="http://schemas.microsoft.com/office/drawing/2014/main" id="{F931B8EC-BC30-6B04-8A56-71E9207ACC8B}"/>
                  </a:ext>
                </a:extLst>
              </p:cNvPr>
              <p:cNvSpPr/>
              <p:nvPr/>
            </p:nvSpPr>
            <p:spPr>
              <a:xfrm>
                <a:off x="1963350" y="4034555"/>
                <a:ext cx="1550237" cy="212284"/>
              </a:xfrm>
              <a:prstGeom prst="rect">
                <a:avLst/>
              </a:prstGeom>
              <a:solidFill>
                <a:srgbClr val="008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a:extLst>
                  <a:ext uri="{FF2B5EF4-FFF2-40B4-BE49-F238E27FC236}">
                    <a16:creationId xmlns:a16="http://schemas.microsoft.com/office/drawing/2014/main" id="{4603AE06-0FC9-5063-E0FC-B91EE57370CA}"/>
                  </a:ext>
                </a:extLst>
              </p:cNvPr>
              <p:cNvSpPr/>
              <p:nvPr/>
            </p:nvSpPr>
            <p:spPr>
              <a:xfrm>
                <a:off x="1969477" y="4027457"/>
                <a:ext cx="204073" cy="21228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8" name="矢印: 五方向 47">
              <a:extLst>
                <a:ext uri="{FF2B5EF4-FFF2-40B4-BE49-F238E27FC236}">
                  <a16:creationId xmlns:a16="http://schemas.microsoft.com/office/drawing/2014/main" id="{44BF6979-4108-E728-5F2A-21D8D6A4A24B}"/>
                </a:ext>
              </a:extLst>
            </p:cNvPr>
            <p:cNvSpPr/>
            <p:nvPr/>
          </p:nvSpPr>
          <p:spPr>
            <a:xfrm>
              <a:off x="327623" y="3961275"/>
              <a:ext cx="1447800" cy="261335"/>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2">
                      <a:lumMod val="75000"/>
                    </a:schemeClr>
                  </a:solidFill>
                  <a:latin typeface="HG丸ｺﾞｼｯｸM-PRO" panose="020F0400000000000000" pitchFamily="50" charset="-128"/>
                  <a:ea typeface="HG丸ｺﾞｼｯｸM-PRO" panose="020F0400000000000000" pitchFamily="50" charset="-128"/>
                </a:rPr>
                <a:t> </a:t>
              </a:r>
              <a:r>
                <a:rPr kumimoji="1" lang="ja-JP" altLang="en-US" sz="14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メイン講師</a:t>
              </a:r>
            </a:p>
          </p:txBody>
        </p:sp>
      </p:grpSp>
      <p:grpSp>
        <p:nvGrpSpPr>
          <p:cNvPr id="51" name="グループ化 50">
            <a:extLst>
              <a:ext uri="{FF2B5EF4-FFF2-40B4-BE49-F238E27FC236}">
                <a16:creationId xmlns:a16="http://schemas.microsoft.com/office/drawing/2014/main" id="{6106A871-F4C5-287B-029A-AAF9870BC63B}"/>
              </a:ext>
            </a:extLst>
          </p:cNvPr>
          <p:cNvGrpSpPr/>
          <p:nvPr/>
        </p:nvGrpSpPr>
        <p:grpSpPr>
          <a:xfrm>
            <a:off x="459594" y="6553461"/>
            <a:ext cx="1658000" cy="266044"/>
            <a:chOff x="117423" y="3961275"/>
            <a:chExt cx="1658000" cy="266044"/>
          </a:xfrm>
        </p:grpSpPr>
        <p:grpSp>
          <p:nvGrpSpPr>
            <p:cNvPr id="52" name="グループ化 51">
              <a:extLst>
                <a:ext uri="{FF2B5EF4-FFF2-40B4-BE49-F238E27FC236}">
                  <a16:creationId xmlns:a16="http://schemas.microsoft.com/office/drawing/2014/main" id="{90A0463F-7D8C-B124-A11E-20E307FA78AA}"/>
                </a:ext>
              </a:extLst>
            </p:cNvPr>
            <p:cNvGrpSpPr/>
            <p:nvPr/>
          </p:nvGrpSpPr>
          <p:grpSpPr>
            <a:xfrm>
              <a:off x="117423" y="4007937"/>
              <a:ext cx="1550237" cy="219382"/>
              <a:chOff x="1963350" y="4027457"/>
              <a:chExt cx="1550237" cy="219382"/>
            </a:xfrm>
          </p:grpSpPr>
          <p:sp>
            <p:nvSpPr>
              <p:cNvPr id="54" name="正方形/長方形 53">
                <a:extLst>
                  <a:ext uri="{FF2B5EF4-FFF2-40B4-BE49-F238E27FC236}">
                    <a16:creationId xmlns:a16="http://schemas.microsoft.com/office/drawing/2014/main" id="{C80A016F-BFD6-554A-A75D-E7F710F96225}"/>
                  </a:ext>
                </a:extLst>
              </p:cNvPr>
              <p:cNvSpPr/>
              <p:nvPr/>
            </p:nvSpPr>
            <p:spPr>
              <a:xfrm>
                <a:off x="1963350" y="4034555"/>
                <a:ext cx="1550237" cy="212284"/>
              </a:xfrm>
              <a:prstGeom prst="rect">
                <a:avLst/>
              </a:prstGeom>
              <a:solidFill>
                <a:srgbClr val="008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a:extLst>
                  <a:ext uri="{FF2B5EF4-FFF2-40B4-BE49-F238E27FC236}">
                    <a16:creationId xmlns:a16="http://schemas.microsoft.com/office/drawing/2014/main" id="{951F41FE-AC72-CE23-2DE0-8A72F32FF3B7}"/>
                  </a:ext>
                </a:extLst>
              </p:cNvPr>
              <p:cNvSpPr/>
              <p:nvPr/>
            </p:nvSpPr>
            <p:spPr>
              <a:xfrm>
                <a:off x="1969477" y="4027457"/>
                <a:ext cx="204073" cy="21228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53" name="矢印: 五方向 52">
              <a:extLst>
                <a:ext uri="{FF2B5EF4-FFF2-40B4-BE49-F238E27FC236}">
                  <a16:creationId xmlns:a16="http://schemas.microsoft.com/office/drawing/2014/main" id="{892289ED-57CA-2FD8-79B3-B84D76B46BE3}"/>
                </a:ext>
              </a:extLst>
            </p:cNvPr>
            <p:cNvSpPr/>
            <p:nvPr/>
          </p:nvSpPr>
          <p:spPr>
            <a:xfrm>
              <a:off x="327623" y="3961275"/>
              <a:ext cx="1447800" cy="261335"/>
            </a:xfrm>
            <a:prstGeom prst="homePlat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2">
                      <a:lumMod val="75000"/>
                    </a:schemeClr>
                  </a:solidFill>
                  <a:latin typeface="HG丸ｺﾞｼｯｸM-PRO" panose="020F0400000000000000" pitchFamily="50" charset="-128"/>
                  <a:ea typeface="HG丸ｺﾞｼｯｸM-PRO" panose="020F0400000000000000" pitchFamily="50" charset="-128"/>
                </a:rPr>
                <a:t>  </a:t>
              </a:r>
              <a:r>
                <a:rPr kumimoji="1" lang="ja-JP" altLang="en-US" sz="1400" b="1" dirty="0">
                  <a:solidFill>
                    <a:schemeClr val="bg1"/>
                  </a:solidFill>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参加方法</a:t>
              </a:r>
            </a:p>
          </p:txBody>
        </p:sp>
      </p:grpSp>
      <p:sp>
        <p:nvSpPr>
          <p:cNvPr id="56" name="テキスト ボックス 55">
            <a:extLst>
              <a:ext uri="{FF2B5EF4-FFF2-40B4-BE49-F238E27FC236}">
                <a16:creationId xmlns:a16="http://schemas.microsoft.com/office/drawing/2014/main" id="{B1D94932-E545-3E77-B62C-96BC721CE30E}"/>
              </a:ext>
            </a:extLst>
          </p:cNvPr>
          <p:cNvSpPr txBox="1"/>
          <p:nvPr/>
        </p:nvSpPr>
        <p:spPr>
          <a:xfrm>
            <a:off x="339934" y="6860541"/>
            <a:ext cx="4097177" cy="925894"/>
          </a:xfrm>
          <a:prstGeom prst="rect">
            <a:avLst/>
          </a:prstGeom>
          <a:noFill/>
        </p:spPr>
        <p:txBody>
          <a:bodyPr wrap="square" rtlCol="0">
            <a:spAutoFit/>
          </a:bodyPr>
          <a:lstStyle/>
          <a:p>
            <a:pPr>
              <a:lnSpc>
                <a:spcPts val="1300"/>
              </a:lnSpc>
            </a:pPr>
            <a:r>
              <a:rPr lang="ja-JP" altLang="en-US" sz="1000" dirty="0">
                <a:latin typeface="メイリオ" panose="020B0604030504040204" pitchFamily="50" charset="-128"/>
                <a:ea typeface="メイリオ" panose="020B0604030504040204" pitchFamily="50" charset="-128"/>
              </a:rPr>
              <a:t>・「知識編（動画）」＋「実践編（ライブ参加）」で開催</a:t>
            </a:r>
            <a:br>
              <a:rPr lang="ja-JP" altLang="en-US"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・「知識編（動画）」は、昨年度</a:t>
            </a:r>
            <a:r>
              <a:rPr lang="en-US" altLang="ja-JP" sz="1000" dirty="0">
                <a:latin typeface="メイリオ" panose="020B0604030504040204" pitchFamily="50" charset="-128"/>
                <a:ea typeface="メイリオ" panose="020B0604030504040204" pitchFamily="50" charset="-128"/>
              </a:rPr>
              <a:t>2022</a:t>
            </a:r>
            <a:r>
              <a:rPr lang="ja-JP" altLang="en-US" sz="1000" dirty="0">
                <a:latin typeface="メイリオ" panose="020B0604030504040204" pitchFamily="50" charset="-128"/>
                <a:ea typeface="メイリオ" panose="020B0604030504040204" pitchFamily="50" charset="-128"/>
              </a:rPr>
              <a:t>年度の録画配信です。</a:t>
            </a:r>
            <a:endParaRPr lang="en-US" altLang="ja-JP" sz="1000" dirty="0">
              <a:latin typeface="メイリオ" panose="020B0604030504040204" pitchFamily="50" charset="-128"/>
              <a:ea typeface="メイリオ" panose="020B0604030504040204" pitchFamily="50" charset="-128"/>
            </a:endParaRPr>
          </a:p>
          <a:p>
            <a:pPr>
              <a:lnSpc>
                <a:spcPts val="1300"/>
              </a:lnSpc>
            </a:pPr>
            <a:r>
              <a:rPr lang="en-US" altLang="ja-JP" sz="10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年間いつでも視聴できます！</a:t>
            </a:r>
            <a:br>
              <a:rPr lang="ja-JP" altLang="en-US"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・「実践編（ライブ）」では、動画で学んだ内容を</a:t>
            </a:r>
            <a:endParaRPr lang="en-US" altLang="ja-JP" sz="1000" dirty="0">
              <a:latin typeface="メイリオ" panose="020B0604030504040204" pitchFamily="50" charset="-128"/>
              <a:ea typeface="メイリオ" panose="020B0604030504040204" pitchFamily="50" charset="-128"/>
            </a:endParaRPr>
          </a:p>
          <a:p>
            <a:pPr>
              <a:lnSpc>
                <a:spcPts val="1300"/>
              </a:lnSpc>
            </a:pPr>
            <a:r>
              <a:rPr lang="ja-JP" altLang="en-US" sz="1000" dirty="0">
                <a:latin typeface="メイリオ" panose="020B0604030504040204" pitchFamily="50" charset="-128"/>
                <a:ea typeface="メイリオ" panose="020B0604030504040204" pitchFamily="50" charset="-128"/>
              </a:rPr>
              <a:t>　　グループワークで学びます。</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3654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17346B1A-5EE2-4EC1-888C-CAD35BD83BA4}"/>
              </a:ext>
            </a:extLst>
          </p:cNvPr>
          <p:cNvSpPr/>
          <p:nvPr/>
        </p:nvSpPr>
        <p:spPr>
          <a:xfrm>
            <a:off x="536382" y="118251"/>
            <a:ext cx="6702810" cy="376813"/>
          </a:xfrm>
          <a:prstGeom prst="round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産業メンタルヘルス通年セミナー　全</a:t>
            </a:r>
            <a:r>
              <a:rPr kumimoji="1"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11</a:t>
            </a: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回</a:t>
            </a:r>
          </a:p>
        </p:txBody>
      </p:sp>
      <p:sp>
        <p:nvSpPr>
          <p:cNvPr id="7" name="テキスト ボックス 6">
            <a:extLst>
              <a:ext uri="{FF2B5EF4-FFF2-40B4-BE49-F238E27FC236}">
                <a16:creationId xmlns:a16="http://schemas.microsoft.com/office/drawing/2014/main" id="{0D5B5D6D-10DC-4E0D-BA34-3F3127498C51}"/>
              </a:ext>
            </a:extLst>
          </p:cNvPr>
          <p:cNvSpPr txBox="1"/>
          <p:nvPr/>
        </p:nvSpPr>
        <p:spPr>
          <a:xfrm>
            <a:off x="416516" y="10599936"/>
            <a:ext cx="4322617"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産業メンタルヘルス通年セミナー公式</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WEB</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サイト</a:t>
            </a:r>
          </a:p>
        </p:txBody>
      </p:sp>
      <p:graphicFrame>
        <p:nvGraphicFramePr>
          <p:cNvPr id="2" name="表 1">
            <a:extLst>
              <a:ext uri="{FF2B5EF4-FFF2-40B4-BE49-F238E27FC236}">
                <a16:creationId xmlns:a16="http://schemas.microsoft.com/office/drawing/2014/main" id="{35F9CCFC-F619-0652-43D1-F8352AE034A8}"/>
              </a:ext>
            </a:extLst>
          </p:cNvPr>
          <p:cNvGraphicFramePr>
            <a:graphicFrameLocks noGrp="1"/>
          </p:cNvGraphicFramePr>
          <p:nvPr>
            <p:extLst>
              <p:ext uri="{D42A27DB-BD31-4B8C-83A1-F6EECF244321}">
                <p14:modId xmlns:p14="http://schemas.microsoft.com/office/powerpoint/2010/main" val="1396016284"/>
              </p:ext>
            </p:extLst>
          </p:nvPr>
        </p:nvGraphicFramePr>
        <p:xfrm>
          <a:off x="274288" y="575574"/>
          <a:ext cx="7376195" cy="9992360"/>
        </p:xfrm>
        <a:graphic>
          <a:graphicData uri="http://schemas.openxmlformats.org/drawingml/2006/table">
            <a:tbl>
              <a:tblPr/>
              <a:tblGrid>
                <a:gridCol w="369897">
                  <a:extLst>
                    <a:ext uri="{9D8B030D-6E8A-4147-A177-3AD203B41FA5}">
                      <a16:colId xmlns:a16="http://schemas.microsoft.com/office/drawing/2014/main" val="1791884466"/>
                    </a:ext>
                  </a:extLst>
                </a:gridCol>
                <a:gridCol w="2253786">
                  <a:extLst>
                    <a:ext uri="{9D8B030D-6E8A-4147-A177-3AD203B41FA5}">
                      <a16:colId xmlns:a16="http://schemas.microsoft.com/office/drawing/2014/main" val="1309040128"/>
                    </a:ext>
                  </a:extLst>
                </a:gridCol>
                <a:gridCol w="1282001">
                  <a:extLst>
                    <a:ext uri="{9D8B030D-6E8A-4147-A177-3AD203B41FA5}">
                      <a16:colId xmlns:a16="http://schemas.microsoft.com/office/drawing/2014/main" val="2475448966"/>
                    </a:ext>
                  </a:extLst>
                </a:gridCol>
                <a:gridCol w="1349039">
                  <a:extLst>
                    <a:ext uri="{9D8B030D-6E8A-4147-A177-3AD203B41FA5}">
                      <a16:colId xmlns:a16="http://schemas.microsoft.com/office/drawing/2014/main" val="721695827"/>
                    </a:ext>
                  </a:extLst>
                </a:gridCol>
                <a:gridCol w="1970976">
                  <a:extLst>
                    <a:ext uri="{9D8B030D-6E8A-4147-A177-3AD203B41FA5}">
                      <a16:colId xmlns:a16="http://schemas.microsoft.com/office/drawing/2014/main" val="2356125268"/>
                    </a:ext>
                  </a:extLst>
                </a:gridCol>
                <a:gridCol w="150496">
                  <a:extLst>
                    <a:ext uri="{9D8B030D-6E8A-4147-A177-3AD203B41FA5}">
                      <a16:colId xmlns:a16="http://schemas.microsoft.com/office/drawing/2014/main" val="4128395239"/>
                    </a:ext>
                  </a:extLst>
                </a:gridCol>
              </a:tblGrid>
              <a:tr h="195786">
                <a:tc>
                  <a:txBody>
                    <a:bodyPr/>
                    <a:lstStyle/>
                    <a:p>
                      <a:pPr algn="l" fontAlgn="ctr"/>
                      <a:r>
                        <a:rPr lang="ja-JP" altLang="en-US" sz="1200" b="1" i="0" u="none" strike="noStrike" dirty="0">
                          <a:solidFill>
                            <a:srgbClr val="FFFFFF"/>
                          </a:solidFill>
                          <a:effectLst/>
                          <a:latin typeface="Meiryo UI" panose="020B0604030504040204" pitchFamily="50" charset="-128"/>
                          <a:ea typeface="Meiryo UI" panose="020B0604030504040204" pitchFamily="50" charset="-128"/>
                        </a:rPr>
                        <a:t>　</a:t>
                      </a:r>
                      <a:r>
                        <a:rPr lang="ja-JP" altLang="en-US" sz="1100" b="1" i="0" u="none" strike="noStrike" dirty="0">
                          <a:solidFill>
                            <a:srgbClr val="FFFFFF"/>
                          </a:solidFill>
                          <a:effectLst/>
                          <a:latin typeface="Meiryo UI" panose="020B0604030504040204" pitchFamily="50" charset="-128"/>
                          <a:ea typeface="Meiryo UI" panose="020B0604030504040204" pitchFamily="50" charset="-128"/>
                        </a:rPr>
                        <a:t>回</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ctr" fontAlgn="b"/>
                      <a:r>
                        <a:rPr lang="ja-JP" altLang="en-US" sz="1200" b="1" i="0" u="none" strike="noStrike" dirty="0">
                          <a:solidFill>
                            <a:srgbClr val="FFFFFF"/>
                          </a:solidFill>
                          <a:effectLst/>
                          <a:latin typeface="Noto Sans JP Medium" panose="020B0600000000000000" pitchFamily="34" charset="-128"/>
                          <a:ea typeface="Noto Sans JP Medium" panose="020B0600000000000000" pitchFamily="34" charset="-128"/>
                        </a:rPr>
                        <a:t>タイトル</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ctr" fontAlgn="ctr"/>
                      <a:r>
                        <a:rPr lang="zh-TW" altLang="en-US" sz="1100" b="1" i="0" u="none" strike="noStrike" dirty="0">
                          <a:solidFill>
                            <a:srgbClr val="FFFFFF"/>
                          </a:solidFill>
                          <a:effectLst/>
                          <a:latin typeface="Noto Sans JP Medium" panose="020B0600000000000000" pitchFamily="34" charset="-128"/>
                          <a:ea typeface="Noto Sans JP Medium" panose="020B0600000000000000" pitchFamily="34" charset="-128"/>
                        </a:rPr>
                        <a:t>知識編</a:t>
                      </a:r>
                      <a:r>
                        <a:rPr lang="en-US" altLang="zh-TW" sz="1100" b="1" i="0" u="none" strike="noStrike" dirty="0">
                          <a:solidFill>
                            <a:srgbClr val="FFFFFF"/>
                          </a:solidFill>
                          <a:effectLst/>
                          <a:latin typeface="Noto Sans JP Medium" panose="020B0600000000000000" pitchFamily="34" charset="-128"/>
                          <a:ea typeface="Noto Sans JP Medium" panose="020B0600000000000000" pitchFamily="34" charset="-128"/>
                        </a:rPr>
                        <a:t>(</a:t>
                      </a:r>
                      <a:r>
                        <a:rPr lang="zh-TW" altLang="en-US" sz="1100" b="1" i="0" u="none" strike="noStrike" dirty="0">
                          <a:solidFill>
                            <a:srgbClr val="FFFFFF"/>
                          </a:solidFill>
                          <a:effectLst/>
                          <a:latin typeface="Noto Sans JP Medium" panose="020B0600000000000000" pitchFamily="34" charset="-128"/>
                          <a:ea typeface="Noto Sans JP Medium" panose="020B0600000000000000" pitchFamily="34" charset="-128"/>
                        </a:rPr>
                        <a:t>配信期間</a:t>
                      </a:r>
                      <a:r>
                        <a:rPr lang="en-US" altLang="zh-TW" sz="1100" b="1" i="0" u="none" strike="noStrike" dirty="0">
                          <a:solidFill>
                            <a:srgbClr val="FFFFFF"/>
                          </a:solidFill>
                          <a:effectLst/>
                          <a:latin typeface="Noto Sans JP Medium" panose="020B0600000000000000" pitchFamily="34" charset="-128"/>
                          <a:ea typeface="Noto Sans JP Medium" panose="020B0600000000000000" pitchFamily="34"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ctr" fontAlgn="ctr"/>
                      <a:r>
                        <a:rPr lang="ja-JP" altLang="en-US" sz="1100" b="1" i="0" u="none" strike="noStrike" dirty="0">
                          <a:solidFill>
                            <a:srgbClr val="FFFFFF"/>
                          </a:solidFill>
                          <a:effectLst/>
                          <a:latin typeface="Noto Sans JP Medium" panose="020B0600000000000000" pitchFamily="34" charset="-128"/>
                          <a:ea typeface="Noto Sans JP Medium" panose="020B0600000000000000" pitchFamily="34" charset="-128"/>
                        </a:rPr>
                        <a:t>実践編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ctr" fontAlgn="ctr"/>
                      <a:r>
                        <a:rPr lang="ja-JP" altLang="en-US" sz="1100" b="1" i="0" u="none" strike="noStrike" dirty="0">
                          <a:solidFill>
                            <a:srgbClr val="FFFFFF"/>
                          </a:solidFill>
                          <a:effectLst/>
                          <a:latin typeface="Noto Sans JP Medium" panose="020B0600000000000000" pitchFamily="34" charset="-128"/>
                          <a:ea typeface="Noto Sans JP Medium" panose="020B0600000000000000" pitchFamily="34" charset="-128"/>
                        </a:rPr>
                        <a:t>概　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ctr" fontAlgn="ctr"/>
                      <a:endParaRPr lang="ja-JP" altLang="en-US" sz="700" b="1"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42878989"/>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産業領域での</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rPr>
                        <a:t>【</a:t>
                      </a: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見立て</a:t>
                      </a:r>
                      <a:r>
                        <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rPr>
                        <a:t>】</a:t>
                      </a: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を学ぶ</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rPr>
                        <a:t>EAP</a:t>
                      </a: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アセスメント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5/27</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働く人の初回面接では、どこに着目して、どのように見立てるのか、職場での精神症状の影響をどのようにアセスメントするのか、などを学びます。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7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15274841"/>
                  </a:ext>
                </a:extLst>
              </a:tr>
              <a:tr h="412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1271126"/>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産業保健・</a:t>
                      </a:r>
                      <a:r>
                        <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rPr>
                        <a:t>EAP</a:t>
                      </a: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の基礎知識</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～職場のメンタルヘルス</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対策とは～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6/24</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a:t>
                      </a: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知識編は、産業領域の初心者必須！職場のメンタルヘルス対策の仕組みと実際について学びます。実践編は、</a:t>
                      </a:r>
                      <a:r>
                        <a:rPr lang="en-US" altLang="ja-JP" sz="1000" b="0" i="0" u="none" strike="noStrike" dirty="0">
                          <a:solidFill>
                            <a:srgbClr val="000000"/>
                          </a:solidFill>
                          <a:effectLst/>
                          <a:latin typeface="Noto Sans JP Medium" panose="020B0600000000000000" pitchFamily="34" charset="-128"/>
                          <a:ea typeface="Noto Sans JP Medium" panose="020B0600000000000000" pitchFamily="34" charset="-128"/>
                        </a:rPr>
                        <a:t>EAP</a:t>
                      </a: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の歴史や実際の業務について学びます。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08364234"/>
                  </a:ext>
                </a:extLst>
              </a:tr>
              <a:tr h="412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竹内 一器</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臨床心理士・公認心理師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793221773"/>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相談記録の書き方入門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dirty="0">
                          <a:solidFill>
                            <a:srgbClr val="000000"/>
                          </a:solidFill>
                          <a:effectLst/>
                          <a:latin typeface="Noto Sans JP Medium" panose="020B0600000000000000" pitchFamily="34" charset="-128"/>
                          <a:ea typeface="Noto Sans JP Medium" panose="020B0600000000000000" pitchFamily="34" charset="-128"/>
                        </a:rPr>
                        <a:t>7/15</a:t>
                      </a: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アメリカでの臨床経験が長く、日本の</a:t>
                      </a:r>
                      <a:r>
                        <a:rPr lang="en-US" altLang="ja-JP" sz="1000" b="0" i="0" u="none" strike="noStrike" dirty="0">
                          <a:solidFill>
                            <a:srgbClr val="000000"/>
                          </a:solidFill>
                          <a:effectLst/>
                          <a:latin typeface="Noto Sans JP Medium" panose="020B0600000000000000" pitchFamily="34" charset="-128"/>
                          <a:ea typeface="Noto Sans JP Medium" panose="020B0600000000000000" pitchFamily="34" charset="-128"/>
                        </a:rPr>
                        <a:t>EAP</a:t>
                      </a: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企業での経験もある八木先生から、ベストセラー「相談援助職の記録の書き方」を元に産業領域での記録について学びます。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953655214"/>
                  </a:ext>
                </a:extLst>
              </a:tr>
              <a:tr h="389034">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rPr>
                        <a:t>八木 亜紀子</a:t>
                      </a:r>
                      <a:br>
                        <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米国カリフォルニア州臨床ソーシャルワーカー</a:t>
                      </a:r>
                      <a:b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　公認心理師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hMerge="1">
                  <a:txBody>
                    <a:bodyPr/>
                    <a:lstStyle/>
                    <a:p>
                      <a:pPr algn="ctr" fontAlgn="ct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59152570"/>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人事・管理職への</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効果的なアプローチ　</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900" b="1" i="0" u="none" strike="noStrike" dirty="0">
                          <a:solidFill>
                            <a:srgbClr val="000000"/>
                          </a:solidFill>
                          <a:effectLst/>
                          <a:latin typeface="Noto Sans JP Medium" panose="020B0600000000000000" pitchFamily="34" charset="-128"/>
                          <a:ea typeface="Noto Sans JP Medium" panose="020B0600000000000000" pitchFamily="34" charset="-128"/>
                        </a:rPr>
                        <a:t>マネージメント・コンサルテーション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8/19</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（土）</a:t>
                      </a:r>
                      <a:endPar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上司や人事からの、メンタル不調者に関する相談に、どう対応するのか、コンサルティングの手法を学び、具体的な事例を元にワークを行います。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665658989"/>
                  </a:ext>
                </a:extLst>
              </a:tr>
              <a:tr h="412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482301771"/>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職場復帰支援の勘どころ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dirty="0">
                          <a:solidFill>
                            <a:srgbClr val="000000"/>
                          </a:solidFill>
                          <a:effectLst/>
                          <a:latin typeface="Noto Sans JP Medium" panose="020B0600000000000000" pitchFamily="34" charset="-128"/>
                          <a:ea typeface="Noto Sans JP Medium" panose="020B0600000000000000" pitchFamily="34" charset="-128"/>
                        </a:rPr>
                        <a:t>9/9</a:t>
                      </a: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t"/>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復職判定の実際や、「事例性」「疾病性」などの職場のメンタルヘルス対策の原則について学びます。実践編では、復職準備性確認の面接の演習を行います。</a:t>
                      </a:r>
                      <a:b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br>
                      <a:endPar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t"/>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9434937"/>
                  </a:ext>
                </a:extLst>
              </a:tr>
              <a:tr h="412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大西　守</a:t>
                      </a:r>
                      <a:b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br>
                      <a:r>
                        <a:rPr lang="ja-JP" altLang="en-US" sz="1100" b="0" i="0" u="none" strike="noStrike">
                          <a:solidFill>
                            <a:srgbClr val="000000"/>
                          </a:solidFill>
                          <a:effectLst/>
                          <a:latin typeface="Noto Sans JP Medium" panose="020B0600000000000000" pitchFamily="34" charset="-128"/>
                          <a:ea typeface="Noto Sans JP Medium" panose="020B0600000000000000" pitchFamily="34" charset="-128"/>
                        </a:rPr>
                        <a:t>精神科医・産業医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rtl="0"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t"/>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04249544"/>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産業保健職向け</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労働法セミナー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10/21</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（土）</a:t>
                      </a:r>
                      <a:endPar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基本となる安衛法、長時間残業など制度について事例からわかりやすく学びます。実践編は、復職後によくある勤怠管理の問題などについて事例を検討します。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59982883"/>
                  </a:ext>
                </a:extLst>
              </a:tr>
              <a:tr h="412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zh-TW"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村上 剛久</a:t>
                      </a:r>
                      <a:br>
                        <a:rPr lang="zh-TW"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zh-TW" altLang="en-US" sz="900" b="0" i="0" u="none" strike="noStrike" dirty="0">
                          <a:solidFill>
                            <a:srgbClr val="000000"/>
                          </a:solidFill>
                          <a:effectLst/>
                          <a:latin typeface="Noto Sans JP Medium" panose="020B0600000000000000" pitchFamily="34" charset="-128"/>
                          <a:ea typeface="Noto Sans JP Medium" panose="020B0600000000000000" pitchFamily="34" charset="-128"/>
                        </a:rPr>
                        <a:t>特定社会保険労務士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rtl="0"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74507971"/>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仕事と介護の両立に役立つ</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基礎知識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11/11</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（土）</a:t>
                      </a:r>
                      <a:endPar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「介護離職ゼロ」の現状と取り組み、相談場面での留意点について考えます。 相談支援職が、知っておきたい行政と企業の介護支援制度について学びます。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44191974"/>
                  </a:ext>
                </a:extLst>
              </a:tr>
              <a:tr h="53423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t"/>
                      <a:r>
                        <a:rPr lang="zh-TW"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和氣 美枝</a:t>
                      </a:r>
                      <a:br>
                        <a:rPr lang="zh-TW"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zh-TW"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（一社）介護離職防止対策</a:t>
                      </a:r>
                      <a:br>
                        <a:rPr lang="zh-TW"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zh-TW"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促進機構 代表理事</a:t>
                      </a:r>
                      <a:br>
                        <a:rPr lang="zh-TW" altLang="en-US" sz="800" b="1" i="0" u="none" strike="noStrike" dirty="0">
                          <a:solidFill>
                            <a:srgbClr val="000000"/>
                          </a:solidFill>
                          <a:effectLst/>
                          <a:latin typeface="Noto Sans JP Medium" panose="020B0600000000000000" pitchFamily="34" charset="-128"/>
                          <a:ea typeface="Noto Sans JP Medium" panose="020B0600000000000000" pitchFamily="34" charset="-128"/>
                        </a:rPr>
                      </a:br>
                      <a:endParaRPr lang="zh-TW"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23012933"/>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職場における</a:t>
                      </a:r>
                      <a:r>
                        <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rPr>
                        <a:t>LGBTQ</a:t>
                      </a:r>
                      <a:br>
                        <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についての基礎知識　　</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　</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endPar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dirty="0">
                          <a:solidFill>
                            <a:srgbClr val="000000"/>
                          </a:solidFill>
                          <a:effectLst/>
                          <a:latin typeface="Noto Sans JP Medium" panose="020B0600000000000000" pitchFamily="34" charset="-128"/>
                          <a:ea typeface="Noto Sans JP Medium" panose="020B0600000000000000" pitchFamily="34" charset="-128"/>
                        </a:rPr>
                        <a:t>12/16</a:t>
                      </a: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t"/>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a:t>
                      </a:r>
                      <a:r>
                        <a:rPr lang="en-US" altLang="ja-JP" sz="1000" b="0" i="0" u="none" strike="noStrike" dirty="0">
                          <a:solidFill>
                            <a:srgbClr val="000000"/>
                          </a:solidFill>
                          <a:effectLst/>
                          <a:latin typeface="Noto Sans JP Medium" panose="020B0600000000000000" pitchFamily="34" charset="-128"/>
                          <a:ea typeface="Noto Sans JP Medium" panose="020B0600000000000000" pitchFamily="34" charset="-128"/>
                        </a:rPr>
                        <a:t>LGBTQ</a:t>
                      </a: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支援の取り組みは職場でも高まっています。個人のセクシュアリティやジェンダーに関する用語や困りごとなどを確認しつつ、職場における</a:t>
                      </a:r>
                      <a:r>
                        <a:rPr lang="en-US" altLang="ja-JP" sz="1000" b="0" i="0" u="none" strike="noStrike" dirty="0">
                          <a:solidFill>
                            <a:srgbClr val="000000"/>
                          </a:solidFill>
                          <a:effectLst/>
                          <a:latin typeface="Noto Sans JP Medium" panose="020B0600000000000000" pitchFamily="34" charset="-128"/>
                          <a:ea typeface="Noto Sans JP Medium" panose="020B0600000000000000" pitchFamily="34" charset="-128"/>
                        </a:rPr>
                        <a:t>LGBTQ</a:t>
                      </a: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の事例を学びます。</a:t>
                      </a:r>
                      <a:b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br>
                      <a:endPar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b"/>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11252347"/>
                  </a:ext>
                </a:extLst>
              </a:tr>
              <a:tr h="70996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中村 洸太</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b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産業カウンセラー</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rtl="0"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b"/>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395480431"/>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精神障害者・発達障害者の</a:t>
                      </a:r>
                      <a:endParaRPr lang="en-US" altLang="ja-JP" sz="1200" b="1"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就労支援を考える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dirty="0">
                          <a:solidFill>
                            <a:srgbClr val="000000"/>
                          </a:solidFill>
                          <a:effectLst/>
                          <a:latin typeface="Noto Sans JP Medium" panose="020B0600000000000000" pitchFamily="34" charset="-128"/>
                          <a:ea typeface="Noto Sans JP Medium" panose="020B0600000000000000" pitchFamily="34" charset="-128"/>
                        </a:rPr>
                        <a:t>2024/1/20</a:t>
                      </a: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職場での精神障害者・発達障害者への対応について学びます。職場への介入や、上司への対応について、心理職がどのような役割を果たせるのか検討します。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13946537"/>
                  </a:ext>
                </a:extLst>
              </a:tr>
              <a:tr h="656348">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調整中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近藤雅子</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rtl="0"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517256310"/>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t"/>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ストレスチェックの基礎知識</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と活用方法　　　</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endPar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2024/2/17</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（土）</a:t>
                      </a:r>
                      <a:endPar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知識編では、制度の概要や実施方法、最近の課題を学び、実践編では、集団分析の見方や活用方法、高ストレス者への面接対応について考えます。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2741067"/>
                  </a:ext>
                </a:extLst>
              </a:tr>
              <a:tr h="427928">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菅原 奈都美</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臨床心理士・公認心理師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rtl="0"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endParaRPr lang="ja-JP" altLang="en-US" sz="8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91623198"/>
                  </a:ext>
                </a:extLst>
              </a:tr>
              <a:tr h="389034">
                <a:tc rowSpan="2">
                  <a:txBody>
                    <a:bodyPr/>
                    <a:lstStyle/>
                    <a:p>
                      <a:pPr algn="ctr" fontAlgn="ctr"/>
                      <a:r>
                        <a:rPr lang="en-US" altLang="ja-JP" sz="1600" b="0" i="0" u="none" strike="noStrike" dirty="0">
                          <a:solidFill>
                            <a:srgbClr val="000000"/>
                          </a:solidFill>
                          <a:effectLst/>
                          <a:latin typeface="Noto Sans JP Medium" panose="020B0600000000000000" pitchFamily="34" charset="-128"/>
                          <a:ea typeface="Noto Sans JP Medium" panose="020B0600000000000000" pitchFamily="34" charset="-128"/>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ctr" fontAlgn="ct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ハラスメント相談員のための</a:t>
                      </a:r>
                      <a:b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1200" b="1" i="0" u="none" strike="noStrike" dirty="0">
                          <a:solidFill>
                            <a:srgbClr val="000000"/>
                          </a:solidFill>
                          <a:effectLst/>
                          <a:latin typeface="Noto Sans JP Medium" panose="020B0600000000000000" pitchFamily="34" charset="-128"/>
                          <a:ea typeface="Noto Sans JP Medium" panose="020B0600000000000000" pitchFamily="34" charset="-128"/>
                        </a:rPr>
                        <a:t>基礎知識</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通年公開中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rtl="0" fontAlgn="ctr"/>
                      <a:r>
                        <a:rPr lang="en-US" altLang="ja-JP" sz="1100" b="1" i="0" u="none" strike="noStrike">
                          <a:solidFill>
                            <a:srgbClr val="000000"/>
                          </a:solidFill>
                          <a:effectLst/>
                          <a:latin typeface="Noto Sans JP Medium" panose="020B0600000000000000" pitchFamily="34" charset="-128"/>
                          <a:ea typeface="Noto Sans JP Medium" panose="020B0600000000000000" pitchFamily="34" charset="-128"/>
                        </a:rPr>
                        <a:t>2024/3/16</a:t>
                      </a:r>
                      <a:r>
                        <a:rPr lang="ja-JP" altLang="en-US" sz="1100" b="1" i="0" u="none" strike="noStrike">
                          <a:solidFill>
                            <a:srgbClr val="000000"/>
                          </a:solidFill>
                          <a:effectLst/>
                          <a:latin typeface="Noto Sans JP Medium" panose="020B0600000000000000" pitchFamily="34" charset="-128"/>
                          <a:ea typeface="Noto Sans JP Medium" panose="020B0600000000000000" pitchFamily="34" charset="-128"/>
                        </a:rPr>
                        <a:t>（土）</a:t>
                      </a:r>
                      <a:endPar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rowSpan="2">
                  <a:txBody>
                    <a:bodyPr/>
                    <a:lstStyle/>
                    <a:p>
                      <a:pPr algn="l" fontAlgn="ctr"/>
                      <a:r>
                        <a:rPr lang="ja-JP" altLang="en-US" sz="1000" b="0" i="0" u="none" strike="noStrike" dirty="0">
                          <a:solidFill>
                            <a:srgbClr val="000000"/>
                          </a:solidFill>
                          <a:effectLst/>
                          <a:latin typeface="Noto Sans JP Medium" panose="020B0600000000000000" pitchFamily="34" charset="-128"/>
                          <a:ea typeface="Noto Sans JP Medium" panose="020B0600000000000000" pitchFamily="34" charset="-128"/>
                        </a:rPr>
                        <a:t>　ハラスメント相談は一般の相談支援と異なり、コツがあります。知識編でまずハラスメントの定義を学び、実践編では相談フォームを使ってロールプレイを行います。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l" fontAlgn="ctr"/>
                      <a:endParaRPr lang="ja-JP" altLang="en-US" sz="5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00442704"/>
                  </a:ext>
                </a:extLst>
              </a:tr>
              <a:tr h="41212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a:txBody>
                    <a:bodyPr/>
                    <a:lstStyle/>
                    <a:p>
                      <a:pPr algn="ctr" fontAlgn="ctr"/>
                      <a:r>
                        <a:rPr lang="ja-JP" altLang="en-US" sz="1100" b="1" i="0" u="none" strike="noStrike" dirty="0">
                          <a:solidFill>
                            <a:srgbClr val="000000"/>
                          </a:solidFill>
                          <a:effectLst/>
                          <a:latin typeface="Noto Sans JP Medium" panose="020B0600000000000000" pitchFamily="34" charset="-128"/>
                          <a:ea typeface="Noto Sans JP Medium" panose="020B0600000000000000" pitchFamily="34" charset="-128"/>
                        </a:rPr>
                        <a:t>近藤 雅子</a:t>
                      </a:r>
                      <a:b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b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臨床心理士</a:t>
                      </a:r>
                      <a:endParaRPr lang="en-US" altLang="ja-JP" sz="800" b="0" i="0" u="none" strike="noStrike" dirty="0">
                        <a:solidFill>
                          <a:srgbClr val="000000"/>
                        </a:solidFill>
                        <a:effectLst/>
                        <a:latin typeface="Noto Sans JP Medium" panose="020B0600000000000000" pitchFamily="34" charset="-128"/>
                        <a:ea typeface="Noto Sans JP Medium" panose="020B0600000000000000" pitchFamily="34" charset="-128"/>
                      </a:endParaRPr>
                    </a:p>
                    <a:p>
                      <a:pPr algn="ctr" fontAlgn="ctr"/>
                      <a:r>
                        <a:rPr lang="ja-JP" altLang="en-US" sz="800" b="0" i="0" u="none" strike="noStrike" dirty="0">
                          <a:solidFill>
                            <a:srgbClr val="000000"/>
                          </a:solidFill>
                          <a:effectLst/>
                          <a:latin typeface="Noto Sans JP Medium" panose="020B0600000000000000" pitchFamily="34" charset="-128"/>
                          <a:ea typeface="Noto Sans JP Medium" panose="020B0600000000000000" pitchFamily="34" charset="-128"/>
                        </a:rPr>
                        <a:t>・精神保健福祉士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EB"/>
                    </a:solidFill>
                  </a:tcPr>
                </a:tc>
                <a:tc vMerge="1">
                  <a:txBody>
                    <a:bodyPr/>
                    <a:lstStyle/>
                    <a:p>
                      <a:endParaRPr kumimoji="1" lang="ja-JP" altLang="en-US"/>
                    </a:p>
                  </a:txBody>
                  <a:tcPr/>
                </a:tc>
                <a:tc>
                  <a:txBody>
                    <a:bodyPr/>
                    <a:lstStyle/>
                    <a:p>
                      <a:pPr algn="l" fontAlgn="ctr"/>
                      <a:r>
                        <a:rPr lang="ja-JP" altLang="en-US" sz="500" b="0" i="0" u="none" strike="noStrike">
                          <a:solidFill>
                            <a:srgbClr val="000000"/>
                          </a:solidFill>
                          <a:effectLst/>
                          <a:latin typeface="Meiryo UI" panose="020B0604030504040204" pitchFamily="50" charset="-128"/>
                          <a:ea typeface="Meiryo UI"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4750388"/>
                  </a:ext>
                </a:extLst>
              </a:tr>
              <a:tr h="213695">
                <a:tc gridSpan="5">
                  <a:txBody>
                    <a:bodyPr/>
                    <a:lstStyle/>
                    <a:p>
                      <a:pPr algn="l" fontAlgn="b"/>
                      <a:r>
                        <a:rPr lang="ja-JP" altLang="en-US" sz="1100" b="0" i="0" u="none" strike="noStrike" dirty="0">
                          <a:solidFill>
                            <a:srgbClr val="000000"/>
                          </a:solidFill>
                          <a:effectLst/>
                          <a:latin typeface="Noto Sans JP Medium" panose="020B0600000000000000" pitchFamily="34" charset="-128"/>
                          <a:ea typeface="Noto Sans JP Medium" panose="020B0600000000000000" pitchFamily="34" charset="-128"/>
                        </a:rPr>
                        <a:t>＊日程、講師等は変更になる場合がございます。</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12700" cmpd="sng">
                      <a:noFill/>
                      <a:prstDash val="solid"/>
                    </a:lnL>
                    <a:lnT w="6350" cap="flat" cmpd="sng" algn="ctr">
                      <a:solidFill>
                        <a:srgbClr val="000000"/>
                      </a:solidFill>
                      <a:prstDash val="solid"/>
                      <a:round/>
                      <a:headEnd type="none" w="med" len="med"/>
                      <a:tailEnd type="none" w="med" len="med"/>
                    </a:lnT>
                  </a:tcPr>
                </a:tc>
                <a:tc>
                  <a:txBody>
                    <a:bodyPr/>
                    <a:lstStyle/>
                    <a:p>
                      <a:pPr algn="l" fontAlgn="b"/>
                      <a:endParaRPr lang="ja-JP" altLang="en-US" sz="1400" b="0" i="0" u="none" strike="noStrike" dirty="0">
                        <a:solidFill>
                          <a:srgbClr val="000000"/>
                        </a:solidFill>
                        <a:effectLst/>
                        <a:latin typeface="Noto Sans JP Medium" panose="020B0600000000000000" pitchFamily="34" charset="-128"/>
                        <a:ea typeface="Noto Sans JP Medium" panose="020B0600000000000000" pitchFamily="34" charset="-128"/>
                      </a:endParaRPr>
                    </a:p>
                  </a:txBody>
                  <a:tcPr marL="0" marR="0" marT="0" marB="0" anchor="b">
                    <a:lnL>
                      <a:noFill/>
                    </a:lnL>
                    <a:lnR>
                      <a:noFill/>
                    </a:lnR>
                    <a:lnT>
                      <a:noFill/>
                    </a:lnT>
                    <a:lnB>
                      <a:noFill/>
                    </a:lnB>
                  </a:tcPr>
                </a:tc>
                <a:extLst>
                  <a:ext uri="{0D108BD9-81ED-4DB2-BD59-A6C34878D82A}">
                    <a16:rowId xmlns:a16="http://schemas.microsoft.com/office/drawing/2014/main" val="1553423609"/>
                  </a:ext>
                </a:extLst>
              </a:tr>
            </a:tbl>
          </a:graphicData>
        </a:graphic>
      </p:graphicFrame>
      <p:sp>
        <p:nvSpPr>
          <p:cNvPr id="4" name="Rectangle 682">
            <a:extLst>
              <a:ext uri="{FF2B5EF4-FFF2-40B4-BE49-F238E27FC236}">
                <a16:creationId xmlns:a16="http://schemas.microsoft.com/office/drawing/2014/main" id="{46BB80D8-C352-BEAA-6CB4-896ED57637C5}"/>
              </a:ext>
            </a:extLst>
          </p:cNvPr>
          <p:cNvSpPr>
            <a:spLocks noChangeArrowheads="1"/>
          </p:cNvSpPr>
          <p:nvPr/>
        </p:nvSpPr>
        <p:spPr bwMode="auto">
          <a:xfrm>
            <a:off x="0" y="10628477"/>
            <a:ext cx="8160112" cy="229203"/>
          </a:xfrm>
          <a:prstGeom prst="rect">
            <a:avLst/>
          </a:prstGeom>
          <a:solidFill>
            <a:srgbClr val="FFFF99"/>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8" name="TextBox 3">
            <a:extLst>
              <a:ext uri="{FF2B5EF4-FFF2-40B4-BE49-F238E27FC236}">
                <a16:creationId xmlns:a16="http://schemas.microsoft.com/office/drawing/2014/main" id="{09E24F1C-5AD0-1987-058C-F198847AB086}"/>
              </a:ext>
            </a:extLst>
          </p:cNvPr>
          <p:cNvSpPr txBox="1"/>
          <p:nvPr/>
        </p:nvSpPr>
        <p:spPr>
          <a:xfrm>
            <a:off x="2647156" y="10572974"/>
            <a:ext cx="7604934" cy="307777"/>
          </a:xfrm>
          <a:prstGeom prst="rect">
            <a:avLst/>
          </a:prstGeom>
          <a:noFill/>
        </p:spPr>
        <p:txBody>
          <a:bodyPr wrap="square" rtlCol="0">
            <a:spAutoFit/>
          </a:bodyPr>
          <a:lstStyle/>
          <a:p>
            <a:pPr algn="ctr"/>
            <a:r>
              <a:rPr lang="ja-JP" altLang="en-US" sz="1400" b="1" dirty="0">
                <a:solidFill>
                  <a:schemeClr val="accent6">
                    <a:lumMod val="50000"/>
                  </a:schemeClr>
                </a:solidFill>
                <a:latin typeface="HG丸ｺﾞｼｯｸM-PRO" panose="020F0400000000000000" pitchFamily="50" charset="-128"/>
                <a:ea typeface="HG丸ｺﾞｼｯｸM-PRO" panose="020F0400000000000000" pitchFamily="50" charset="-128"/>
              </a:rPr>
              <a:t> 主催：合同会社労務トラスト</a:t>
            </a:r>
            <a:endParaRPr lang="zh-CN" altLang="en-US" sz="1400" b="1" dirty="0">
              <a:solidFill>
                <a:schemeClr val="accent6">
                  <a:lumMod val="50000"/>
                </a:schemeClr>
              </a:solidFill>
              <a:latin typeface="HG丸ｺﾞｼｯｸM-PRO" panose="020F0400000000000000" pitchFamily="50" charset="-128"/>
              <a:ea typeface="HG丸ｺﾞｼｯｸM-PRO" panose="020F0400000000000000" pitchFamily="50" charset="-128"/>
            </a:endParaRPr>
          </a:p>
        </p:txBody>
      </p:sp>
    </p:spTree>
    <p:extLst>
      <p:ext uri="{BB962C8B-B14F-4D97-AF65-F5344CB8AC3E}">
        <p14:creationId xmlns:p14="http://schemas.microsoft.com/office/powerpoint/2010/main" val="4261923291"/>
      </p:ext>
    </p:extLst>
  </p:cSld>
  <p:clrMapOvr>
    <a:masterClrMapping/>
  </p:clrMapOvr>
</p:sld>
</file>

<file path=ppt/theme/theme1.xml><?xml version="1.0" encoding="utf-8"?>
<a:theme xmlns:a="http://schemas.openxmlformats.org/drawingml/2006/main" name="Office Theme">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1479</Words>
  <Application>Microsoft Office PowerPoint</Application>
  <PresentationFormat>ユーザー設定</PresentationFormat>
  <Paragraphs>176</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HG丸ｺﾞｼｯｸM-PRO</vt:lpstr>
      <vt:lpstr>Meiryo UI</vt:lpstr>
      <vt:lpstr>Noto Sans JP Medium</vt:lpstr>
      <vt:lpstr>Meiryo</vt:lpstr>
      <vt:lpstr>Meiryo</vt:lpstr>
      <vt:lpstr>游ゴシック</vt:lpstr>
      <vt:lpstr>Arial</vt:lpstr>
      <vt:lpstr>Calibri</vt:lpstr>
      <vt:lpstr>Calibri Light</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2016-07-27T06:24:57Z</dcterms:created>
  <dcterms:modified xsi:type="dcterms:W3CDTF">2023-05-29T09:09:57Z</dcterms:modified>
</cp:coreProperties>
</file>