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92" r:id="rId1"/>
  </p:sldMasterIdLst>
  <p:notesMasterIdLst>
    <p:notesMasterId r:id="rId3"/>
  </p:notesMasterIdLst>
  <p:sldIdLst>
    <p:sldId id="271" r:id="rId2"/>
  </p:sldIdLst>
  <p:sldSz cx="7775575" cy="109077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8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B485"/>
    <a:srgbClr val="FFFF99"/>
    <a:srgbClr val="FED768"/>
    <a:srgbClr val="FFFFE1"/>
    <a:srgbClr val="FDF269"/>
    <a:srgbClr val="336699"/>
    <a:srgbClr val="00CC99"/>
    <a:srgbClr val="1D48B5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32" y="86"/>
      </p:cViewPr>
      <p:guideLst>
        <p:guide orient="horz" pos="3458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6362" cy="513507"/>
          </a:xfrm>
          <a:prstGeom prst="rect">
            <a:avLst/>
          </a:prstGeom>
        </p:spPr>
        <p:txBody>
          <a:bodyPr vert="horz" lIns="94770" tIns="47384" rIns="94770" bIns="4738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8" y="3"/>
            <a:ext cx="3076362" cy="513507"/>
          </a:xfrm>
          <a:prstGeom prst="rect">
            <a:avLst/>
          </a:prstGeom>
        </p:spPr>
        <p:txBody>
          <a:bodyPr vert="horz" lIns="94770" tIns="47384" rIns="94770" bIns="4738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277938"/>
            <a:ext cx="2463800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0" tIns="47384" rIns="94770" bIns="473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12"/>
            <a:ext cx="5679440" cy="4029878"/>
          </a:xfrm>
          <a:prstGeom prst="rect">
            <a:avLst/>
          </a:prstGeom>
        </p:spPr>
        <p:txBody>
          <a:bodyPr vert="horz" lIns="94770" tIns="47384" rIns="94770" bIns="473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1109"/>
            <a:ext cx="3076362" cy="513506"/>
          </a:xfrm>
          <a:prstGeom prst="rect">
            <a:avLst/>
          </a:prstGeom>
        </p:spPr>
        <p:txBody>
          <a:bodyPr vert="horz" lIns="94770" tIns="47384" rIns="94770" bIns="4738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8" y="9721109"/>
            <a:ext cx="3076362" cy="513506"/>
          </a:xfrm>
          <a:prstGeom prst="rect">
            <a:avLst/>
          </a:prstGeom>
        </p:spPr>
        <p:txBody>
          <a:bodyPr vert="horz" lIns="94770" tIns="47384" rIns="94770" bIns="4738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2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5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6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3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7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6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8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90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8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6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9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al-seminor.romu-trust.co.j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 3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001426A-2285-44B5-9E1B-BA582AA149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56" y="10068172"/>
            <a:ext cx="808133" cy="774092"/>
          </a:xfrm>
          <a:prstGeom prst="rect">
            <a:avLst/>
          </a:prstGeom>
        </p:spPr>
      </p:pic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1B737A6-50A6-466E-A22E-160E14B07A12}"/>
              </a:ext>
            </a:extLst>
          </p:cNvPr>
          <p:cNvSpPr txBox="1"/>
          <p:nvPr/>
        </p:nvSpPr>
        <p:spPr>
          <a:xfrm>
            <a:off x="1149991" y="10477902"/>
            <a:ext cx="68171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公式</a:t>
            </a:r>
            <a:r>
              <a:rPr kumimoji="1" lang="en-US" altLang="ja-JP" sz="1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WEB</a:t>
            </a:r>
            <a:r>
              <a:rPr kumimoji="1" lang="ja-JP" altLang="en-US" sz="1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サイト・お申込み　</a:t>
            </a:r>
            <a:r>
              <a:rPr lang="en-US" altLang="ja-JP" sz="1400" b="1" dirty="0">
                <a:solidFill>
                  <a:srgbClr val="0066FF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https://mental-seminor.romu-trust.co.jp/</a:t>
            </a:r>
            <a:endParaRPr lang="en-US" altLang="ja-JP" sz="1400" b="1" dirty="0">
              <a:solidFill>
                <a:srgbClr val="0066FF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kumimoji="1" lang="ja-JP" altLang="en-US" sz="16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E2B23E-DCE9-432E-8773-B1EDB6F96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236" y="10801969"/>
            <a:ext cx="7978368" cy="11484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TextBox 50">
            <a:extLst>
              <a:ext uri="{FF2B5EF4-FFF2-40B4-BE49-F238E27FC236}">
                <a16:creationId xmlns:a16="http://schemas.microsoft.com/office/drawing/2014/main" id="{DC9EF210-907B-40BF-A8DF-3FC29A3C7E70}"/>
              </a:ext>
            </a:extLst>
          </p:cNvPr>
          <p:cNvSpPr txBox="1"/>
          <p:nvPr/>
        </p:nvSpPr>
        <p:spPr>
          <a:xfrm>
            <a:off x="2060968" y="7368955"/>
            <a:ext cx="1988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近藤雅子</a:t>
            </a:r>
            <a:endParaRPr lang="en-US" altLang="ja-JP" sz="14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0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（合同会社労務トラスト）</a:t>
            </a:r>
            <a:endParaRPr lang="zh-CN" altLang="en-US" sz="10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1AAC4E-A641-483B-BEB4-3986C835451C}"/>
              </a:ext>
            </a:extLst>
          </p:cNvPr>
          <p:cNvSpPr/>
          <p:nvPr/>
        </p:nvSpPr>
        <p:spPr>
          <a:xfrm>
            <a:off x="1893878" y="7858037"/>
            <a:ext cx="2570162" cy="2949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pPr lvl="0" algn="just" defTabSz="457200">
              <a:defRPr/>
            </a:pPr>
            <a:r>
              <a:rPr lang="ja-JP" altLang="en-US" sz="1050" kern="100" dirty="0">
                <a:solidFill>
                  <a:schemeClr val="accent5">
                    <a:lumMod val="50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　</a:t>
            </a:r>
            <a:r>
              <a:rPr lang="ja-JP" altLang="en-US" sz="1100" kern="100" dirty="0">
                <a:latin typeface="Meiryo" charset="-128"/>
                <a:ea typeface="Meiryo" charset="-128"/>
                <a:cs typeface="Meiryo" charset="-128"/>
              </a:rPr>
              <a:t>・臨床心理士／精神保健福祉士／</a:t>
            </a:r>
            <a:endParaRPr lang="en-US" altLang="ja-JP" sz="1100" kern="100" dirty="0">
              <a:latin typeface="Meiryo" charset="-128"/>
              <a:ea typeface="Meiryo" charset="-128"/>
              <a:cs typeface="Meiryo" charset="-128"/>
            </a:endParaRPr>
          </a:p>
          <a:p>
            <a:pPr lvl="0" algn="just" defTabSz="457200">
              <a:defRPr/>
            </a:pPr>
            <a:r>
              <a:rPr lang="ja-JP" altLang="en-US" sz="1100" kern="100" dirty="0">
                <a:latin typeface="Meiryo" charset="-128"/>
                <a:ea typeface="Meiryo" charset="-128"/>
                <a:cs typeface="Meiryo" charset="-128"/>
              </a:rPr>
              <a:t>　・公認心理師／</a:t>
            </a:r>
            <a:r>
              <a:rPr lang="en-US" altLang="ja-JP" sz="1100" kern="100" dirty="0">
                <a:latin typeface="Meiryo" charset="-128"/>
                <a:ea typeface="Meiryo" charset="-128"/>
                <a:cs typeface="Meiryo" charset="-128"/>
              </a:rPr>
              <a:t>CEAP</a:t>
            </a:r>
            <a:endParaRPr lang="ja-JP" altLang="ja-JP" sz="1100" dirty="0">
              <a:ea typeface="Meiryo" charset="-128"/>
              <a:cs typeface="Meiryo" charset="-128"/>
            </a:endParaRPr>
          </a:p>
          <a:p>
            <a:pPr>
              <a:spcAft>
                <a:spcPts val="0"/>
              </a:spcAft>
            </a:pPr>
            <a:endParaRPr lang="en-US" altLang="ja-JP" sz="500" kern="100" dirty="0">
              <a:ea typeface="Meiryo" charset="-128"/>
              <a:cs typeface="Meiryo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kern="100" dirty="0">
                <a:ea typeface="Meiryo" charset="-128"/>
                <a:cs typeface="Meiryo" charset="-128"/>
              </a:rPr>
              <a:t>　</a:t>
            </a:r>
            <a:br>
              <a:rPr lang="en-US" altLang="ja-JP" sz="10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charset="0"/>
              </a:rPr>
            </a:br>
            <a:r>
              <a:rPr lang="en-US" altLang="ja-JP" sz="10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charset="0"/>
              </a:rPr>
              <a:t> </a:t>
            </a: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33A4A457-415C-4BBB-B63F-F6DBED4A7B96}"/>
              </a:ext>
            </a:extLst>
          </p:cNvPr>
          <p:cNvGrpSpPr/>
          <p:nvPr/>
        </p:nvGrpSpPr>
        <p:grpSpPr>
          <a:xfrm>
            <a:off x="351584" y="8817078"/>
            <a:ext cx="3928060" cy="782279"/>
            <a:chOff x="278381" y="4109573"/>
            <a:chExt cx="3561492" cy="782279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D528198-2442-40A9-8204-B7D6E9021B8B}"/>
                </a:ext>
              </a:extLst>
            </p:cNvPr>
            <p:cNvSpPr txBox="1"/>
            <p:nvPr/>
          </p:nvSpPr>
          <p:spPr>
            <a:xfrm>
              <a:off x="372975" y="4370685"/>
              <a:ext cx="3466898" cy="52116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臨床心理士，公認心理師，精神保健福祉士、</a:t>
              </a:r>
              <a:endPara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保健師，看護師，医師、産業カウンセラー</a:t>
              </a:r>
              <a:endPara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などの守秘義務のある有資格者</a:t>
              </a:r>
              <a:endPara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大学院生も可</a:t>
              </a:r>
              <a:endPara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endParaRPr>
            </a:p>
            <a:p>
              <a:r>
                <a:rPr lang="ja-JP" altLang="en-US" sz="1300" b="1" dirty="0">
                  <a:solidFill>
                    <a:srgbClr val="C00000"/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臨床心理士更新のためのポイントを申請予定</a:t>
              </a:r>
              <a:r>
                <a:rPr lang="ja-JP" altLang="en-US" sz="1200" b="1" dirty="0">
                  <a:solidFill>
                    <a:srgbClr val="C00000"/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　</a:t>
              </a:r>
              <a:endParaRPr lang="en-US" altLang="ja-JP" sz="1200" b="1" dirty="0">
                <a:solidFill>
                  <a:srgbClr val="C0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endParaRPr>
            </a:p>
            <a:p>
              <a:endParaRPr lang="en-US" altLang="ja-JP" sz="1200" b="1" dirty="0">
                <a:solidFill>
                  <a:srgbClr val="C00000"/>
                </a:solidFill>
                <a:latin typeface="+mn-ea"/>
              </a:endParaRPr>
            </a:p>
            <a:p>
              <a:endParaRPr kumimoji="1" lang="ja-JP" altLang="en-US" dirty="0"/>
            </a:p>
          </p:txBody>
        </p:sp>
        <p:sp>
          <p:nvSpPr>
            <p:cNvPr id="31" name="矢印: 五方向 30">
              <a:extLst>
                <a:ext uri="{FF2B5EF4-FFF2-40B4-BE49-F238E27FC236}">
                  <a16:creationId xmlns:a16="http://schemas.microsoft.com/office/drawing/2014/main" id="{FCBD1E65-1831-4C7C-B2E0-F53A1C501CF3}"/>
                </a:ext>
              </a:extLst>
            </p:cNvPr>
            <p:cNvSpPr/>
            <p:nvPr/>
          </p:nvSpPr>
          <p:spPr>
            <a:xfrm>
              <a:off x="278381" y="4109573"/>
              <a:ext cx="1447800" cy="261335"/>
            </a:xfrm>
            <a:prstGeom prst="homePlat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>
                  <a:solidFill>
                    <a:schemeClr val="tx2">
                      <a:lumMod val="75000"/>
                    </a:schemeClr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 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参加対象者</a:t>
              </a:r>
            </a:p>
          </p:txBody>
        </p:sp>
      </p:grp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097CDE1E-C4EB-4208-95ED-9EB79989A1E8}"/>
              </a:ext>
            </a:extLst>
          </p:cNvPr>
          <p:cNvSpPr/>
          <p:nvPr/>
        </p:nvSpPr>
        <p:spPr>
          <a:xfrm>
            <a:off x="139982" y="7365471"/>
            <a:ext cx="264262" cy="2613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7A746AAD-9518-4565-BCE5-49B49D277603}"/>
              </a:ext>
            </a:extLst>
          </p:cNvPr>
          <p:cNvSpPr txBox="1"/>
          <p:nvPr/>
        </p:nvSpPr>
        <p:spPr>
          <a:xfrm>
            <a:off x="385316" y="7317678"/>
            <a:ext cx="1457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講師</a:t>
            </a:r>
          </a:p>
        </p:txBody>
      </p:sp>
      <p:pic>
        <p:nvPicPr>
          <p:cNvPr id="102" name="図 101">
            <a:extLst>
              <a:ext uri="{FF2B5EF4-FFF2-40B4-BE49-F238E27FC236}">
                <a16:creationId xmlns:a16="http://schemas.microsoft.com/office/drawing/2014/main" id="{871DFE21-46AB-4AB5-98EF-C9D628B68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9325" y="9170434"/>
            <a:ext cx="3617774" cy="1256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C1E2D27-FF2A-4753-B39B-E754F4B0C149}"/>
              </a:ext>
            </a:extLst>
          </p:cNvPr>
          <p:cNvGrpSpPr/>
          <p:nvPr/>
        </p:nvGrpSpPr>
        <p:grpSpPr>
          <a:xfrm>
            <a:off x="3698005" y="8819038"/>
            <a:ext cx="1270794" cy="338554"/>
            <a:chOff x="114645" y="5188095"/>
            <a:chExt cx="1270794" cy="338554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519C61E5-77F9-40C4-B877-6B95F6C74D4E}"/>
                </a:ext>
              </a:extLst>
            </p:cNvPr>
            <p:cNvSpPr/>
            <p:nvPr/>
          </p:nvSpPr>
          <p:spPr>
            <a:xfrm>
              <a:off x="114645" y="5233126"/>
              <a:ext cx="264262" cy="26133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D495B7F8-64EC-47E9-ADB2-B303728205FB}"/>
                </a:ext>
              </a:extLst>
            </p:cNvPr>
            <p:cNvSpPr txBox="1"/>
            <p:nvPr/>
          </p:nvSpPr>
          <p:spPr>
            <a:xfrm>
              <a:off x="380603" y="5188095"/>
              <a:ext cx="1004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HG丸ｺﾞｼｯｸM-PRO" panose="020F0400000000000000" pitchFamily="50" charset="-128"/>
                  <a:ea typeface="HG丸ｺﾞｼｯｸM-PRO" panose="020F0400000000000000" pitchFamily="50" charset="-128"/>
                </a:rPr>
                <a:t>参加費</a:t>
              </a:r>
            </a:p>
          </p:txBody>
        </p:sp>
      </p:grpSp>
      <p:pic>
        <p:nvPicPr>
          <p:cNvPr id="27" name="図 26">
            <a:extLst>
              <a:ext uri="{FF2B5EF4-FFF2-40B4-BE49-F238E27FC236}">
                <a16:creationId xmlns:a16="http://schemas.microsoft.com/office/drawing/2014/main" id="{F1AC477C-E04D-44DC-8D5F-98541A31F3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66" y="7387184"/>
            <a:ext cx="975405" cy="1360388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3BD68B3-CF15-4C43-90E7-ECD0D59F8B88}"/>
              </a:ext>
            </a:extLst>
          </p:cNvPr>
          <p:cNvGrpSpPr/>
          <p:nvPr/>
        </p:nvGrpSpPr>
        <p:grpSpPr>
          <a:xfrm>
            <a:off x="-1484591" y="5662198"/>
            <a:ext cx="9157915" cy="1773209"/>
            <a:chOff x="-1392623" y="4670865"/>
            <a:chExt cx="9157915" cy="1773209"/>
          </a:xfrm>
        </p:grpSpPr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88D6ADC6-B061-4E94-ADFD-26501F81FD95}"/>
                </a:ext>
              </a:extLst>
            </p:cNvPr>
            <p:cNvGrpSpPr/>
            <p:nvPr/>
          </p:nvGrpSpPr>
          <p:grpSpPr>
            <a:xfrm>
              <a:off x="-1392623" y="4670865"/>
              <a:ext cx="9157915" cy="1773209"/>
              <a:chOff x="-1514862" y="2764287"/>
              <a:chExt cx="9157915" cy="1773209"/>
            </a:xfrm>
          </p:grpSpPr>
          <p:sp>
            <p:nvSpPr>
              <p:cNvPr id="79" name="四角形: 角を丸くする 78">
                <a:extLst>
                  <a:ext uri="{FF2B5EF4-FFF2-40B4-BE49-F238E27FC236}">
                    <a16:creationId xmlns:a16="http://schemas.microsoft.com/office/drawing/2014/main" id="{869D5478-25E3-4090-B6D2-C6D4FABF3CE2}"/>
                  </a:ext>
                </a:extLst>
              </p:cNvPr>
              <p:cNvSpPr/>
              <p:nvPr/>
            </p:nvSpPr>
            <p:spPr>
              <a:xfrm>
                <a:off x="4117962" y="2782505"/>
                <a:ext cx="3525091" cy="988937"/>
              </a:xfrm>
              <a:prstGeom prst="roundRect">
                <a:avLst/>
              </a:prstGeom>
              <a:solidFill>
                <a:srgbClr val="1D48B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F4D9E098-9B21-4252-91B8-2D72CD598894}"/>
                  </a:ext>
                </a:extLst>
              </p:cNvPr>
              <p:cNvGrpSpPr/>
              <p:nvPr/>
            </p:nvGrpSpPr>
            <p:grpSpPr>
              <a:xfrm>
                <a:off x="-1514862" y="2764287"/>
                <a:ext cx="9098946" cy="1773209"/>
                <a:chOff x="-1545257" y="2803116"/>
                <a:chExt cx="9098946" cy="1226639"/>
              </a:xfrm>
            </p:grpSpPr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10680ECA-991B-40F5-BF8D-755147804CE2}"/>
                    </a:ext>
                  </a:extLst>
                </p:cNvPr>
                <p:cNvSpPr txBox="1"/>
                <p:nvPr/>
              </p:nvSpPr>
              <p:spPr>
                <a:xfrm>
                  <a:off x="199065" y="3540066"/>
                  <a:ext cx="7329288" cy="4896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400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rPr>
                    <a:t>事前学習として「知識編」の動画を視聴し、学んだことを「実践編」で参加者と共有して、スキルの習得を目指します！「知識編」は公開録画もあります。</a:t>
                  </a:r>
                  <a:endParaRPr kumimoji="1" lang="en-US" altLang="ja-JP" sz="1400" dirty="0">
                    <a:latin typeface="HG丸ｺﾞｼｯｸM-PRO" panose="020F0400000000000000" pitchFamily="50" charset="-128"/>
                    <a:ea typeface="HG丸ｺﾞｼｯｸM-PRO" panose="020F0400000000000000" pitchFamily="50" charset="-128"/>
                  </a:endParaRPr>
                </a:p>
                <a:p>
                  <a:endParaRPr kumimoji="1" lang="ja-JP" altLang="en-US" sz="1200" dirty="0">
                    <a:latin typeface="HG丸ｺﾞｼｯｸM-PRO" panose="020F0400000000000000" pitchFamily="50" charset="-128"/>
                    <a:ea typeface="HG丸ｺﾞｼｯｸM-PRO" panose="020F0400000000000000" pitchFamily="50" charset="-128"/>
                  </a:endParaRPr>
                </a:p>
              </p:txBody>
            </p:sp>
            <p:grpSp>
              <p:nvGrpSpPr>
                <p:cNvPr id="42" name="グループ化 41">
                  <a:extLst>
                    <a:ext uri="{FF2B5EF4-FFF2-40B4-BE49-F238E27FC236}">
                      <a16:creationId xmlns:a16="http://schemas.microsoft.com/office/drawing/2014/main" id="{8F713ECE-BEAE-440A-B24F-C42F5F3F92B4}"/>
                    </a:ext>
                  </a:extLst>
                </p:cNvPr>
                <p:cNvGrpSpPr/>
                <p:nvPr/>
              </p:nvGrpSpPr>
              <p:grpSpPr>
                <a:xfrm>
                  <a:off x="98402" y="2807916"/>
                  <a:ext cx="3674434" cy="684109"/>
                  <a:chOff x="110459" y="2715348"/>
                  <a:chExt cx="4387375" cy="684109"/>
                </a:xfrm>
              </p:grpSpPr>
              <p:sp>
                <p:nvSpPr>
                  <p:cNvPr id="26" name="四角形: 角を丸くする 25">
                    <a:extLst>
                      <a:ext uri="{FF2B5EF4-FFF2-40B4-BE49-F238E27FC236}">
                        <a16:creationId xmlns:a16="http://schemas.microsoft.com/office/drawing/2014/main" id="{5ADC5878-5F07-440D-9B7A-48033CB5F20A}"/>
                      </a:ext>
                    </a:extLst>
                  </p:cNvPr>
                  <p:cNvSpPr/>
                  <p:nvPr/>
                </p:nvSpPr>
                <p:spPr>
                  <a:xfrm>
                    <a:off x="110459" y="2715348"/>
                    <a:ext cx="4209056" cy="684109"/>
                  </a:xfrm>
                  <a:prstGeom prst="roundRect">
                    <a:avLst/>
                  </a:prstGeom>
                  <a:solidFill>
                    <a:srgbClr val="1D48B5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5" name="テキスト ボックス 14">
                    <a:extLst>
                      <a:ext uri="{FF2B5EF4-FFF2-40B4-BE49-F238E27FC236}">
                        <a16:creationId xmlns:a16="http://schemas.microsoft.com/office/drawing/2014/main" id="{64C63CF1-8BB0-4A6E-8C26-16AD3D09A951}"/>
                      </a:ext>
                    </a:extLst>
                  </p:cNvPr>
                  <p:cNvSpPr txBox="1"/>
                  <p:nvPr/>
                </p:nvSpPr>
                <p:spPr>
                  <a:xfrm>
                    <a:off x="128110" y="2916618"/>
                    <a:ext cx="1223762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22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知識編</a:t>
                    </a:r>
                    <a:endParaRPr kumimoji="1" lang="ja-JP" altLang="en-US" sz="2200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1" name="正方形/長方形 40">
                    <a:extLst>
                      <a:ext uri="{FF2B5EF4-FFF2-40B4-BE49-F238E27FC236}">
                        <a16:creationId xmlns:a16="http://schemas.microsoft.com/office/drawing/2014/main" id="{3CDDC521-DFBB-4F7A-A4B1-72D5A33882BE}"/>
                      </a:ext>
                    </a:extLst>
                  </p:cNvPr>
                  <p:cNvSpPr/>
                  <p:nvPr/>
                </p:nvSpPr>
                <p:spPr>
                  <a:xfrm>
                    <a:off x="1328636" y="2717389"/>
                    <a:ext cx="2851773" cy="618895"/>
                  </a:xfrm>
                  <a:prstGeom prst="rect">
                    <a:avLst/>
                  </a:prstGeom>
                  <a:solidFill>
                    <a:srgbClr val="FFFF99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0" name="テキスト ボックス 29">
                    <a:extLst>
                      <a:ext uri="{FF2B5EF4-FFF2-40B4-BE49-F238E27FC236}">
                        <a16:creationId xmlns:a16="http://schemas.microsoft.com/office/drawing/2014/main" id="{708E0394-B614-43D4-AA9A-06F20AD3AA5C}"/>
                      </a:ext>
                    </a:extLst>
                  </p:cNvPr>
                  <p:cNvSpPr txBox="1"/>
                  <p:nvPr/>
                </p:nvSpPr>
                <p:spPr>
                  <a:xfrm>
                    <a:off x="1323445" y="2746652"/>
                    <a:ext cx="3174389" cy="55356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2000" b="1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　動画視聴</a:t>
                    </a:r>
                    <a:endParaRPr kumimoji="1" lang="en-US" altLang="ja-JP" sz="1300" b="1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endParaRPr>
                  </a:p>
                  <a:p>
                    <a:r>
                      <a:rPr kumimoji="1" lang="ja-JP" altLang="en-US" sz="1300" b="1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　 </a:t>
                    </a:r>
                    <a:r>
                      <a:rPr kumimoji="1" lang="ja-JP" altLang="en-US" sz="1300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好きな時間に事前学習！</a:t>
                    </a:r>
                    <a:endParaRPr kumimoji="1" lang="en-US" altLang="ja-JP" sz="1300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endParaRPr>
                  </a:p>
                  <a:p>
                    <a:r>
                      <a:rPr kumimoji="1" lang="ja-JP" altLang="en-US" sz="1300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　 動画のみの購入も可</a:t>
                    </a:r>
                    <a:endParaRPr kumimoji="1" lang="en-US" altLang="ja-JP" sz="1300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endParaRPr>
                  </a:p>
                </p:txBody>
              </p:sp>
            </p:grpSp>
            <p:grpSp>
              <p:nvGrpSpPr>
                <p:cNvPr id="61" name="グループ化 60">
                  <a:extLst>
                    <a:ext uri="{FF2B5EF4-FFF2-40B4-BE49-F238E27FC236}">
                      <a16:creationId xmlns:a16="http://schemas.microsoft.com/office/drawing/2014/main" id="{2B479EB4-7283-4E4E-9804-ED214DC8EA33}"/>
                    </a:ext>
                  </a:extLst>
                </p:cNvPr>
                <p:cNvGrpSpPr/>
                <p:nvPr/>
              </p:nvGrpSpPr>
              <p:grpSpPr>
                <a:xfrm>
                  <a:off x="4116201" y="2803116"/>
                  <a:ext cx="3437488" cy="759947"/>
                  <a:chOff x="4062351" y="2730673"/>
                  <a:chExt cx="3437488" cy="759947"/>
                </a:xfrm>
              </p:grpSpPr>
              <p:grpSp>
                <p:nvGrpSpPr>
                  <p:cNvPr id="56" name="グループ化 55">
                    <a:extLst>
                      <a:ext uri="{FF2B5EF4-FFF2-40B4-BE49-F238E27FC236}">
                        <a16:creationId xmlns:a16="http://schemas.microsoft.com/office/drawing/2014/main" id="{92FBC54D-D4CC-49C2-A56B-0EB69BC4BC02}"/>
                      </a:ext>
                    </a:extLst>
                  </p:cNvPr>
                  <p:cNvGrpSpPr/>
                  <p:nvPr/>
                </p:nvGrpSpPr>
                <p:grpSpPr>
                  <a:xfrm>
                    <a:off x="4062351" y="2730673"/>
                    <a:ext cx="3395232" cy="656820"/>
                    <a:chOff x="99685" y="2728287"/>
                    <a:chExt cx="4054001" cy="656820"/>
                  </a:xfrm>
                </p:grpSpPr>
                <p:sp>
                  <p:nvSpPr>
                    <p:cNvPr id="58" name="テキスト ボックス 57">
                      <a:extLst>
                        <a:ext uri="{FF2B5EF4-FFF2-40B4-BE49-F238E27FC236}">
                          <a16:creationId xmlns:a16="http://schemas.microsoft.com/office/drawing/2014/main" id="{33BD086F-1EE3-46E0-AA19-7DED8A393F3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9685" y="2954220"/>
                      <a:ext cx="1223762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22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実践編</a:t>
                      </a:r>
                      <a:endParaRPr kumimoji="1" lang="ja-JP" altLang="en-US" sz="22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59" name="正方形/長方形 58">
                      <a:extLst>
                        <a:ext uri="{FF2B5EF4-FFF2-40B4-BE49-F238E27FC236}">
                          <a16:creationId xmlns:a16="http://schemas.microsoft.com/office/drawing/2014/main" id="{B2120F1D-0B0A-43FA-B2AA-4C9A7181B4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01914" y="2728287"/>
                      <a:ext cx="2851772" cy="618895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</p:grpSp>
              <p:sp>
                <p:nvSpPr>
                  <p:cNvPr id="19" name="テキスト ボックス 18">
                    <a:extLst>
                      <a:ext uri="{FF2B5EF4-FFF2-40B4-BE49-F238E27FC236}">
                        <a16:creationId xmlns:a16="http://schemas.microsoft.com/office/drawing/2014/main" id="{02DE4B27-AE71-43B1-BBEB-5BD999274645}"/>
                      </a:ext>
                    </a:extLst>
                  </p:cNvPr>
                  <p:cNvSpPr txBox="1"/>
                  <p:nvPr/>
                </p:nvSpPr>
                <p:spPr>
                  <a:xfrm>
                    <a:off x="5111475" y="2766732"/>
                    <a:ext cx="2388364" cy="7238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ライブで</a:t>
                    </a:r>
                    <a:endParaRPr kumimoji="1" lang="en-US" altLang="ja-JP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endParaRPr>
                  </a:p>
                  <a:p>
                    <a:r>
                      <a:rPr kumimoji="1" lang="ja-JP" altLang="en-US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グループワーク！</a:t>
                    </a:r>
                    <a:endParaRPr kumimoji="1" lang="en-US" altLang="ja-JP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endParaRPr>
                  </a:p>
                  <a:p>
                    <a:r>
                      <a:rPr kumimoji="1" lang="ja-JP" altLang="en-US" sz="1300" dirty="0"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rPr>
                      <a:t>学んだことを実践してみよう</a:t>
                    </a:r>
                    <a:endParaRPr kumimoji="1" lang="en-US" altLang="ja-JP" sz="1300" dirty="0">
                      <a:latin typeface="HG丸ｺﾞｼｯｸM-PRO" panose="020F0400000000000000" pitchFamily="50" charset="-128"/>
                      <a:ea typeface="HG丸ｺﾞｼｯｸM-PRO" panose="020F0400000000000000" pitchFamily="50" charset="-128"/>
                    </a:endParaRPr>
                  </a:p>
                  <a:p>
                    <a:endParaRPr kumimoji="1" lang="ja-JP" altLang="en-US" sz="1300" dirty="0"/>
                  </a:p>
                </p:txBody>
              </p:sp>
            </p:grpSp>
            <p:sp>
              <p:nvSpPr>
                <p:cNvPr id="62" name="テキスト ボックス 61">
                  <a:extLst>
                    <a:ext uri="{FF2B5EF4-FFF2-40B4-BE49-F238E27FC236}">
                      <a16:creationId xmlns:a16="http://schemas.microsoft.com/office/drawing/2014/main" id="{B0640EAA-2F41-41F3-8AB5-52B87146CC3F}"/>
                    </a:ext>
                  </a:extLst>
                </p:cNvPr>
                <p:cNvSpPr txBox="1"/>
                <p:nvPr/>
              </p:nvSpPr>
              <p:spPr>
                <a:xfrm>
                  <a:off x="-1545257" y="3191108"/>
                  <a:ext cx="318974" cy="3193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kumimoji="1" lang="ja-JP" altLang="en-US" sz="24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400000000000000" pitchFamily="50" charset="-128"/>
                    <a:ea typeface="HG丸ｺﾞｼｯｸM-PRO" panose="020F0400000000000000" pitchFamily="50" charset="-128"/>
                  </a:endParaRPr>
                </a:p>
              </p:txBody>
            </p:sp>
          </p:grpSp>
        </p:grpSp>
        <p:sp>
          <p:nvSpPr>
            <p:cNvPr id="14" name="矢印: 右 13">
              <a:extLst>
                <a:ext uri="{FF2B5EF4-FFF2-40B4-BE49-F238E27FC236}">
                  <a16:creationId xmlns:a16="http://schemas.microsoft.com/office/drawing/2014/main" id="{0E0CF0E6-6C0A-4C1F-BAF9-47CB38D5BF16}"/>
                </a:ext>
              </a:extLst>
            </p:cNvPr>
            <p:cNvSpPr/>
            <p:nvPr/>
          </p:nvSpPr>
          <p:spPr>
            <a:xfrm>
              <a:off x="3753365" y="4995133"/>
              <a:ext cx="501153" cy="343344"/>
            </a:xfrm>
            <a:prstGeom prst="rightArrow">
              <a:avLst/>
            </a:prstGeom>
            <a:solidFill>
              <a:srgbClr val="FFFF99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2146665-B5C7-4106-89FC-82F7C03BE612}"/>
              </a:ext>
            </a:extLst>
          </p:cNvPr>
          <p:cNvSpPr txBox="1"/>
          <p:nvPr/>
        </p:nvSpPr>
        <p:spPr>
          <a:xfrm>
            <a:off x="238241" y="4180719"/>
            <a:ext cx="74119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働く人の「見立て（</a:t>
            </a:r>
            <a:r>
              <a:rPr kumimoji="1" lang="en-US" altLang="ja-JP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EAP</a:t>
            </a:r>
            <a:r>
              <a:rPr kumimoji="1" lang="ja-JP" altLang="en-US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アセスメント）」を学ぶ回です。働く人の初回面接では、どこに着目して、どのように見立てるのか、職場での精神症状の影響をどのようにアセスメントするのか、などを学びます。産業領域での実践経験豊富で、国際的な</a:t>
            </a:r>
            <a:r>
              <a:rPr kumimoji="1" lang="en-US" altLang="ja-JP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EAP</a:t>
            </a:r>
            <a:r>
              <a:rPr kumimoji="1" lang="ja-JP" altLang="en-US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資格（</a:t>
            </a:r>
            <a:r>
              <a:rPr kumimoji="1" lang="en-US" altLang="ja-JP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CEAP</a:t>
            </a:r>
            <a:r>
              <a:rPr kumimoji="1" lang="ja-JP" altLang="en-US" sz="14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）を持つ近藤雅子が講師をつとめます</a:t>
            </a:r>
            <a:r>
              <a:rPr kumimoji="1" lang="ja-JP" altLang="en-US" sz="16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。</a:t>
            </a:r>
          </a:p>
          <a:p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5E2153C-5B3E-40F5-9047-0FDB0AEADBF4}"/>
              </a:ext>
            </a:extLst>
          </p:cNvPr>
          <p:cNvSpPr txBox="1"/>
          <p:nvPr/>
        </p:nvSpPr>
        <p:spPr>
          <a:xfrm>
            <a:off x="4058287" y="7852584"/>
            <a:ext cx="3720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000" kern="100" dirty="0">
                <a:ea typeface="Meiryo" charset="-128"/>
                <a:cs typeface="Meiryo" charset="-128"/>
              </a:rPr>
              <a:t>　</a:t>
            </a:r>
            <a:r>
              <a:rPr lang="ja-JP" altLang="en-US" sz="1100" kern="100" dirty="0">
                <a:ea typeface="Meiryo" charset="-128"/>
                <a:cs typeface="Meiryo" charset="-128"/>
              </a:rPr>
              <a:t>・東京産業保健総合支援センター　</a:t>
            </a:r>
            <a:endParaRPr lang="en-US" altLang="ja-JP" sz="1100" kern="100" dirty="0">
              <a:ea typeface="Meiryo" charset="-128"/>
              <a:cs typeface="Meiryo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ea typeface="Meiryo" charset="-128"/>
                <a:cs typeface="Meiryo" charset="-128"/>
              </a:rPr>
              <a:t>　　　　　メンタルヘルス対策促進員</a:t>
            </a: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ea typeface="Meiryo" charset="-128"/>
                <a:cs typeface="Meiryo" charset="-128"/>
              </a:rPr>
              <a:t>　・厚労省ハラスメント対策支援事業　コンサルタント</a:t>
            </a:r>
            <a:endParaRPr lang="en-US" altLang="ja-JP" sz="1100" kern="100" dirty="0">
              <a:ea typeface="Meiryo" charset="-128"/>
              <a:cs typeface="Meiryo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ea typeface="Meiryo" charset="-128"/>
                <a:cs typeface="Meiryo" charset="-128"/>
              </a:rPr>
              <a:t>　・</a:t>
            </a:r>
            <a:r>
              <a:rPr lang="ja-JP" altLang="en-US" sz="1100" dirty="0">
                <a:latin typeface="Meiryo" charset="-128"/>
                <a:ea typeface="Meiryo" charset="-128"/>
                <a:cs typeface="Meiryo" charset="-128"/>
              </a:rPr>
              <a:t>国際医療福祉大学大学院非常勤講師</a:t>
            </a:r>
            <a:endParaRPr kumimoji="1" lang="ja-JP" altLang="en-US" sz="1100" dirty="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DB1E98F-9409-4C99-9F8A-BAB11D4C4C58}"/>
              </a:ext>
            </a:extLst>
          </p:cNvPr>
          <p:cNvSpPr/>
          <p:nvPr/>
        </p:nvSpPr>
        <p:spPr>
          <a:xfrm>
            <a:off x="163294" y="8832989"/>
            <a:ext cx="264262" cy="2613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EF471E0-F0AD-43F2-998A-44516986778B}"/>
              </a:ext>
            </a:extLst>
          </p:cNvPr>
          <p:cNvSpPr/>
          <p:nvPr/>
        </p:nvSpPr>
        <p:spPr>
          <a:xfrm>
            <a:off x="182025" y="5300043"/>
            <a:ext cx="264262" cy="2613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53B7F20-4602-4100-BB42-B929F763F172}"/>
              </a:ext>
            </a:extLst>
          </p:cNvPr>
          <p:cNvSpPr txBox="1"/>
          <p:nvPr/>
        </p:nvSpPr>
        <p:spPr>
          <a:xfrm>
            <a:off x="403478" y="5238200"/>
            <a:ext cx="104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参加方法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2202B04-A135-4EA8-BBF1-653C9D255A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1695"/>
            <a:ext cx="7832002" cy="4212002"/>
          </a:xfrm>
          <a:prstGeom prst="rect">
            <a:avLst/>
          </a:prstGeom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id="{C0206E0B-7A66-45C7-AC10-F636B7C47013}"/>
              </a:ext>
            </a:extLst>
          </p:cNvPr>
          <p:cNvSpPr txBox="1"/>
          <p:nvPr/>
        </p:nvSpPr>
        <p:spPr>
          <a:xfrm>
            <a:off x="-139470" y="3457183"/>
            <a:ext cx="2750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合同会社労務トラスト 主催</a:t>
            </a:r>
            <a:endParaRPr lang="zh-CN" altLang="en-US" sz="1400" b="1" dirty="0">
              <a:solidFill>
                <a:schemeClr val="accent6">
                  <a:lumMod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4354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272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</vt:lpstr>
      <vt:lpstr>游ゴシック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2016-07-27T06:24:57Z</dcterms:created>
  <dcterms:modified xsi:type="dcterms:W3CDTF">2022-04-22T08:51:56Z</dcterms:modified>
</cp:coreProperties>
</file>